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49"/>
  </p:notesMasterIdLst>
  <p:sldIdLst>
    <p:sldId id="256" r:id="rId5"/>
    <p:sldId id="257" r:id="rId6"/>
    <p:sldId id="258" r:id="rId7"/>
    <p:sldId id="289" r:id="rId8"/>
    <p:sldId id="260" r:id="rId9"/>
    <p:sldId id="261" r:id="rId10"/>
    <p:sldId id="262" r:id="rId11"/>
    <p:sldId id="263" r:id="rId12"/>
    <p:sldId id="264" r:id="rId13"/>
    <p:sldId id="265" r:id="rId14"/>
    <p:sldId id="266" r:id="rId15"/>
    <p:sldId id="267" r:id="rId16"/>
    <p:sldId id="268" r:id="rId17"/>
    <p:sldId id="269" r:id="rId18"/>
    <p:sldId id="290" r:id="rId19"/>
    <p:sldId id="299" r:id="rId20"/>
    <p:sldId id="270" r:id="rId21"/>
    <p:sldId id="271" r:id="rId22"/>
    <p:sldId id="272" r:id="rId23"/>
    <p:sldId id="273" r:id="rId24"/>
    <p:sldId id="274" r:id="rId25"/>
    <p:sldId id="275" r:id="rId26"/>
    <p:sldId id="276" r:id="rId27"/>
    <p:sldId id="277" r:id="rId28"/>
    <p:sldId id="280" r:id="rId29"/>
    <p:sldId id="291" r:id="rId30"/>
    <p:sldId id="279" r:id="rId31"/>
    <p:sldId id="278" r:id="rId32"/>
    <p:sldId id="281" r:id="rId33"/>
    <p:sldId id="282" r:id="rId34"/>
    <p:sldId id="283" r:id="rId35"/>
    <p:sldId id="296" r:id="rId36"/>
    <p:sldId id="284" r:id="rId37"/>
    <p:sldId id="292" r:id="rId38"/>
    <p:sldId id="297" r:id="rId39"/>
    <p:sldId id="293" r:id="rId40"/>
    <p:sldId id="294" r:id="rId41"/>
    <p:sldId id="295" r:id="rId42"/>
    <p:sldId id="298" r:id="rId43"/>
    <p:sldId id="285" r:id="rId44"/>
    <p:sldId id="286" r:id="rId45"/>
    <p:sldId id="300" r:id="rId46"/>
    <p:sldId id="287" r:id="rId47"/>
    <p:sldId id="259" r:id="rId48"/>
  </p:sldIdLst>
  <p:sldSz cx="9144000" cy="5143500" type="screen16x9"/>
  <p:notesSz cx="6858000" cy="9144000"/>
  <p:embeddedFontLst>
    <p:embeddedFont>
      <p:font typeface="Calibri" panose="020F0502020204030204" pitchFamily="34" charset="0"/>
      <p:regular r:id="rId50"/>
      <p:bold r:id="rId51"/>
      <p:italic r:id="rId52"/>
      <p:boldItalic r:id="rId53"/>
    </p:embeddedFont>
    <p:embeddedFont>
      <p:font typeface="Georgia" panose="02040502050405020303" pitchFamily="18" charset="0"/>
      <p:regular r:id="rId54"/>
      <p:bold r:id="rId55"/>
      <p:italic r:id="rId56"/>
      <p:boldItalic r:id="rId57"/>
    </p:embeddedFon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llen" initials="JA" lastIdx="1" clrIdx="0">
    <p:extLst>
      <p:ext uri="{19B8F6BF-5375-455C-9EA6-DF929625EA0E}">
        <p15:presenceInfo xmlns:p15="http://schemas.microsoft.com/office/powerpoint/2012/main" userId="Joseph All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88A69B-7CF4-46FD-8224-31CA39A81467}" v="6" dt="2021-04-29T09:23:20.550"/>
  </p1510:revLst>
</p1510:revInfo>
</file>

<file path=ppt/tableStyles.xml><?xml version="1.0" encoding="utf-8"?>
<a:tblStyleLst xmlns:a="http://schemas.openxmlformats.org/drawingml/2006/main" def="{5EAEDC30-C40E-467B-A5C4-9F2016585EB0}">
  <a:tblStyle styleId="{5EAEDC30-C40E-467B-A5C4-9F2016585E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0.fntdata"/><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01T17:26:17.305" idx="1">
    <p:pos x="10" y="10"/>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exels.com/@armando-are-221834?utm_content=attributionCopyText&amp;utm_medium=referral&amp;utm_source=pexel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pexels.com/photo/luck-rolls-game-color-3649115/?utm_content=attributionCopyText&amp;utm_medium=referral&amp;utm_source=pexel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pexels.com/@markusspiske?utm_content=attributionCopyText&amp;utm_medium=referral&amp;utm_source=pexel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pexels.com/photo/working-pattern-internet-abstract-1089438/?utm_content=attributionCopyText&amp;utm_medium=referral&amp;utm_source=pexel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exels.com/@burst?utm_content=attributionCopyText&amp;utm_medium=referral&amp;utm_source=pexel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pexels.com/photo/two-person-standing-under-lot-of-bullet-cctv-camera-374103/?utm_content=attributionCopyText&amp;utm_medium=referral&amp;utm_source=pexel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pexels.com/@burst?utm_content=attributionCopyText&amp;utm_medium=referral&amp;utm_source=pex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pexels.com/photo/two-person-standing-under-lot-of-bullet-cctv-camera-374103/?utm_content=attributionCopyText&amp;utm_medium=referral&amp;utm_source=pexel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AndyDufrens@gmail.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pexels.com/@pixabay?utm_content=attributionCopyText&amp;utm_medium=referral&amp;utm_source=pexel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pexels.com/photo/black-and-white-bones-hand-x-ray-207496/?utm_content=attributionCopyText&amp;utm_medium=referral&amp;utm_source=pexel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pexels.com/@ekrulila?utm_content=attributionCopyText&amp;utm_medium=referral&amp;utm_source=pexel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pexels.com/photo/old-wooden-shelf-with-vinyl-discs-collection-and-backgammon-4491535/?utm_content=attributionCopyText&amp;utm_medium=referral&amp;utm_source=pexel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pexels.com/@nappy?utm_content=attributionCopyText&amp;utm_medium=referral&amp;utm_source=pexel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pexels.com/photo/photo-of-man-wearing-graduation-cap-935948/?utm_content=attributionCopyText&amp;utm_medium=referral&amp;utm_source=pexel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pexels.com/@lenin-estrada-117221?utm_content=attributionCopyText&amp;utm_medium=referral&amp;utm_source=pexels"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pexels.com/photo/wall-e-toy-on-beige-pad-2103864/?utm_content=attributionCopyText&amp;utm_medium=referral&amp;utm_source=pexel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pexels.com/@cottonbro?utm_content=attributionCopyText&amp;utm_medium=referral&amp;utm_source=pexel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pexels.com/photo/man-in-black-long-sleeve-shirt-and-gray-pants-holding-black-tablet-computer-5989927/?utm_content=attributionCopyText&amp;utm_medium=referral&amp;utm_source=pexels"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pexels.com/@chokniti-khongchum-1197604?utm_content=attributionCopyText&amp;utm_medium=referral&amp;utm_source=pexels"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pexels.com/photo/person-holding-glass-flasks-3082451/?utm_content=attributionCopyText&amp;utm_medium=referral&amp;utm_source=pexel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b4501f32a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b4501f32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First of all a quick Poll to hear if everybody can hear us okay?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e4ca0fe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e4ca0fe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Another example of synthetic data would be any random number generator. We can ask questions about just how random this generation is, and whether that is fit for purpose.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e4ca0fe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e4ca0fe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example, imagine using one of these random number generators to simulate the rolling of a six sided dice.</a:t>
            </a:r>
            <a:endParaRPr/>
          </a:p>
          <a:p>
            <a:pPr marL="0" lvl="0" indent="0" algn="l" rtl="0">
              <a:spcBef>
                <a:spcPts val="0"/>
              </a:spcBef>
              <a:spcAft>
                <a:spcPts val="0"/>
              </a:spcAft>
              <a:buNone/>
            </a:pPr>
            <a:endParaRPr/>
          </a:p>
          <a:p>
            <a:pPr marL="0" lvl="0" indent="0" algn="l" rtl="0">
              <a:spcBef>
                <a:spcPts val="0"/>
              </a:spcBef>
              <a:spcAft>
                <a:spcPts val="0"/>
              </a:spcAft>
              <a:buNone/>
            </a:pPr>
            <a:r>
              <a:rPr lang="en-GB"/>
              <a:t>While difficult to exactly replicate the statistical distribution of a dice roll, an approximation may be fair.</a:t>
            </a:r>
            <a:endParaRPr/>
          </a:p>
          <a:p>
            <a:pPr marL="0" lvl="0" indent="0" algn="l" rtl="0">
              <a:spcBef>
                <a:spcPts val="0"/>
              </a:spcBef>
              <a:spcAft>
                <a:spcPts val="0"/>
              </a:spcAft>
              <a:buNone/>
            </a:pPr>
            <a:r>
              <a:rPr lang="en-GB"/>
              <a:t>While there may be an impact statistically from the small weight distribution of the different sides of the dice, we could abstract this away for our simulation.</a:t>
            </a:r>
            <a:endParaRPr/>
          </a:p>
          <a:p>
            <a:pPr marL="0" lvl="0" indent="0" algn="l" rtl="0">
              <a:spcBef>
                <a:spcPts val="0"/>
              </a:spcBef>
              <a:spcAft>
                <a:spcPts val="0"/>
              </a:spcAft>
              <a:buNone/>
            </a:pPr>
            <a:r>
              <a:rPr lang="en-GB"/>
              <a:t>Reasonably we would be concerned if this model made mistakes, if our synthetic dice rolled a 0 or a 7 we would lose trust in this synthesis, and also recognise this is a fake dice being rolled.</a:t>
            </a:r>
            <a:endParaRPr/>
          </a:p>
          <a:p>
            <a:pPr marL="0" lvl="0" indent="0" algn="l" rtl="0">
              <a:spcBef>
                <a:spcPts val="0"/>
              </a:spcBef>
              <a:spcAft>
                <a:spcPts val="0"/>
              </a:spcAft>
              <a:buNone/>
            </a:pPr>
            <a:endParaRPr/>
          </a:p>
          <a:p>
            <a:pPr marL="0" lvl="0" indent="0" algn="l" rtl="0">
              <a:spcBef>
                <a:spcPts val="0"/>
              </a:spcBef>
              <a:spcAft>
                <a:spcPts val="0"/>
              </a:spcAft>
              <a:buNone/>
            </a:pPr>
            <a:r>
              <a:rPr lang="en-GB"/>
              <a:t>Even this simple example has potential to be inadequate for our needs.</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a:t>
            </a: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Armando Are</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abbfd547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abbfd547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Next we ask, why might a researcher produce synthetic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 have a problem, it’s difficult to make data available for research and simultaneously protect the privacy of the people the data represents. For example we might have records on crimes committed by individuals, or medical records over a ten year period.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Researchers need to create and use data that does not represent real observations as legitimate parts of their research. We are also seeing that increasingly journals are requiring open datasets for papers to be published.</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This ‘synthetic’ or ‘fake’ data can be entirely artificially generated or can be based on real observations that have been manipulated or processed in various ways. This means that Synthetic data can mimic sensitive data, without holding those sensitivities.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Some purposes we might have for synthetic data include:</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Improving a Machine Learning Model.</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Creating data to be analysed by a 3rd party.</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Creating data to be used in a recruitment tech test.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Creating data to showcase a dataset.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Or testing an existing system.</a:t>
            </a:r>
            <a:br>
              <a:rPr lang="en-GB">
                <a:solidFill>
                  <a:schemeClr val="dk1"/>
                </a:solidFill>
                <a:highlight>
                  <a:schemeClr val="lt1"/>
                </a:highlight>
              </a:rPr>
            </a:br>
            <a:r>
              <a:rPr lang="en-GB">
                <a:solidFill>
                  <a:schemeClr val="dk1"/>
                </a:solidFill>
                <a:highlight>
                  <a:schemeClr val="lt1"/>
                </a:highlight>
              </a:rPr>
              <a:t>We will cover this in more detail later.</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Image Source - </a:t>
            </a: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Markus </a:t>
            </a:r>
            <a:r>
              <a:rPr lang="en-GB" sz="1200" err="1">
                <a:solidFill>
                  <a:schemeClr val="hlink"/>
                </a:solidFill>
                <a:highlight>
                  <a:srgbClr val="E8E8E8"/>
                </a:highlight>
                <a:uFill>
                  <a:noFill/>
                </a:uFill>
                <a:latin typeface="Roboto"/>
                <a:ea typeface="Roboto"/>
                <a:cs typeface="Roboto"/>
                <a:sym typeface="Roboto"/>
                <a:hlinkClick r:id="rId3"/>
              </a:rPr>
              <a:t>Spiske</a:t>
            </a:r>
            <a:r>
              <a:rPr lang="en-GB" sz="1200">
                <a:solidFill>
                  <a:srgbClr val="1A1A1A"/>
                </a:solidFill>
                <a:highlight>
                  <a:srgbClr val="E8E8E8"/>
                </a:highlight>
                <a:latin typeface="Roboto"/>
                <a:ea typeface="Roboto"/>
                <a:cs typeface="Roboto"/>
                <a:sym typeface="Roboto"/>
              </a:rPr>
              <a:t> from </a:t>
            </a:r>
            <a:r>
              <a:rPr lang="en-GB" sz="1200" err="1">
                <a:solidFill>
                  <a:schemeClr val="hlink"/>
                </a:solidFill>
                <a:highlight>
                  <a:srgbClr val="E8E8E8"/>
                </a:highlight>
                <a:uFill>
                  <a:noFill/>
                </a:uFill>
                <a:latin typeface="Roboto"/>
                <a:ea typeface="Roboto"/>
                <a:cs typeface="Roboto"/>
                <a:sym typeface="Roboto"/>
                <a:hlinkClick r:id="rId4"/>
              </a:rPr>
              <a:t>Pexels</a:t>
            </a:r>
            <a:endParaRPr>
              <a:solidFill>
                <a:schemeClr val="dk1"/>
              </a:solidFill>
              <a:highlight>
                <a:schemeClr val="lt1"/>
              </a:highlight>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eaa7c56b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eaa7c56b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Synthetic data is not yet a trivial problem for a number of reasons.</a:t>
            </a:r>
            <a:endParaRPr/>
          </a:p>
          <a:p>
            <a:pPr marL="0" lvl="0" indent="0" algn="l" rtl="0">
              <a:spcBef>
                <a:spcPts val="0"/>
              </a:spcBef>
              <a:spcAft>
                <a:spcPts val="0"/>
              </a:spcAft>
              <a:buNone/>
            </a:pPr>
            <a:endParaRPr/>
          </a:p>
          <a:p>
            <a:pPr marL="0" lvl="0" indent="0" algn="l" rtl="0">
              <a:spcBef>
                <a:spcPts val="0"/>
              </a:spcBef>
              <a:spcAft>
                <a:spcPts val="0"/>
              </a:spcAft>
              <a:buNone/>
            </a:pPr>
            <a:r>
              <a:rPr lang="en-GB"/>
              <a:t>A dataset may have non-linear relationships that connect fields. For example if we store age, weight and height it’s not realistic to sample these values individually. There is correlation between these fields. If we randomly sample we might end up with very tall, but unrealistically underweight synthetic individuals. </a:t>
            </a:r>
            <a:r>
              <a:rPr lang="en-GB">
                <a:solidFill>
                  <a:schemeClr val="dk1"/>
                </a:solidFill>
              </a:rPr>
              <a:t>As a dataset becomes more complicated, the process of synthesis becomes more complicated in tandem. It’s much easier to simulate a dice rolling than to create new, fake, data to represent a realistic individual.</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 https://www.geogebra.org/m/RRprACv4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40194d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40194d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also need to understand the privacy concerns associated with your data. GDPR protects some fields. Personal data refers to any data which relates to a living individual who can be identified.</a:t>
            </a:r>
            <a:endParaRPr/>
          </a:p>
          <a:p>
            <a:pPr marL="0" lvl="0" indent="0" algn="l" rtl="0">
              <a:spcBef>
                <a:spcPts val="0"/>
              </a:spcBef>
              <a:spcAft>
                <a:spcPts val="0"/>
              </a:spcAft>
              <a:buNone/>
            </a:pPr>
            <a:r>
              <a:rPr lang="en-GB"/>
              <a:t>A non-exhaustive list of data that you should never be sharing are:</a:t>
            </a:r>
            <a:endParaRPr/>
          </a:p>
          <a:p>
            <a:pPr marL="0" lvl="0" indent="0" algn="l" rtl="0">
              <a:spcBef>
                <a:spcPts val="0"/>
              </a:spcBef>
              <a:spcAft>
                <a:spcPts val="0"/>
              </a:spcAft>
              <a:buNone/>
            </a:pPr>
            <a:r>
              <a:rPr lang="en-GB"/>
              <a:t>Names, Identification numbers, Location data, Online Identifiers.</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 </a:t>
            </a: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Burst</a:t>
            </a:r>
            <a:r>
              <a:rPr lang="en-GB" sz="1200">
                <a:solidFill>
                  <a:srgbClr val="1A1A1A"/>
                </a:solidFill>
                <a:highlight>
                  <a:srgbClr val="E8E8E8"/>
                </a:highlight>
                <a:latin typeface="Roboto"/>
                <a:ea typeface="Roboto"/>
                <a:cs typeface="Roboto"/>
                <a:sym typeface="Roboto"/>
              </a:rPr>
              <a:t> from </a:t>
            </a:r>
            <a:r>
              <a:rPr lang="en-GB" sz="1200" err="1">
                <a:solidFill>
                  <a:schemeClr val="hlink"/>
                </a:solidFill>
                <a:highlight>
                  <a:srgbClr val="E8E8E8"/>
                </a:highlight>
                <a:uFill>
                  <a:noFill/>
                </a:uFill>
                <a:latin typeface="Roboto"/>
                <a:ea typeface="Roboto"/>
                <a:cs typeface="Roboto"/>
                <a:sym typeface="Roboto"/>
                <a:hlinkClick r:id="rId4"/>
              </a:rPr>
              <a:t>Pexels</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40194d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40194d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to this we have sensitive data, defined any data consisting of:</a:t>
            </a:r>
            <a:endParaRPr/>
          </a:p>
          <a:p>
            <a:pPr marL="0" lvl="0" indent="0" algn="l" rtl="0">
              <a:spcBef>
                <a:spcPts val="0"/>
              </a:spcBef>
              <a:spcAft>
                <a:spcPts val="0"/>
              </a:spcAft>
              <a:buNone/>
            </a:pPr>
            <a:r>
              <a:rPr lang="en-GB"/>
              <a:t>Race</a:t>
            </a:r>
            <a:endParaRPr/>
          </a:p>
          <a:p>
            <a:pPr marL="0" lvl="0" indent="0" algn="l" rtl="0">
              <a:spcBef>
                <a:spcPts val="0"/>
              </a:spcBef>
              <a:spcAft>
                <a:spcPts val="0"/>
              </a:spcAft>
              <a:buNone/>
            </a:pPr>
            <a:r>
              <a:rPr lang="en-GB"/>
              <a:t>Politics</a:t>
            </a:r>
            <a:endParaRPr/>
          </a:p>
          <a:p>
            <a:pPr marL="0" lvl="0" indent="0" algn="l" rtl="0">
              <a:spcBef>
                <a:spcPts val="0"/>
              </a:spcBef>
              <a:spcAft>
                <a:spcPts val="0"/>
              </a:spcAft>
              <a:buNone/>
            </a:pPr>
            <a:r>
              <a:rPr lang="en-GB"/>
              <a:t>Religion or philosophy</a:t>
            </a:r>
            <a:endParaRPr/>
          </a:p>
          <a:p>
            <a:pPr marL="0" lvl="0" indent="0" algn="l" rtl="0">
              <a:spcBef>
                <a:spcPts val="0"/>
              </a:spcBef>
              <a:spcAft>
                <a:spcPts val="0"/>
              </a:spcAft>
              <a:buNone/>
            </a:pPr>
            <a:r>
              <a:rPr lang="en-GB"/>
              <a:t>Trade union membership</a:t>
            </a:r>
            <a:endParaRPr/>
          </a:p>
          <a:p>
            <a:pPr marL="0" lvl="0" indent="0" algn="l" rtl="0">
              <a:spcBef>
                <a:spcPts val="0"/>
              </a:spcBef>
              <a:spcAft>
                <a:spcPts val="0"/>
              </a:spcAft>
              <a:buNone/>
            </a:pPr>
            <a:r>
              <a:rPr lang="en-GB"/>
              <a:t>Genetics or biometric data</a:t>
            </a:r>
            <a:endParaRPr/>
          </a:p>
          <a:p>
            <a:pPr marL="0" lvl="0" indent="0" algn="l" rtl="0">
              <a:spcBef>
                <a:spcPts val="0"/>
              </a:spcBef>
              <a:spcAft>
                <a:spcPts val="0"/>
              </a:spcAft>
              <a:buNone/>
            </a:pPr>
            <a:r>
              <a:rPr lang="en-GB"/>
              <a:t>Health </a:t>
            </a:r>
            <a:endParaRPr/>
          </a:p>
          <a:p>
            <a:pPr marL="0" lvl="0" indent="0" algn="l" rtl="0">
              <a:spcBef>
                <a:spcPts val="0"/>
              </a:spcBef>
              <a:spcAft>
                <a:spcPts val="0"/>
              </a:spcAft>
              <a:buNone/>
            </a:pPr>
            <a:r>
              <a:rPr lang="en-GB"/>
              <a:t>Sex life and sexuality</a:t>
            </a:r>
            <a:endParaRPr/>
          </a:p>
          <a:p>
            <a:pPr marL="0" lvl="0" indent="0" algn="l" rtl="0">
              <a:spcBef>
                <a:spcPts val="0"/>
              </a:spcBef>
              <a:spcAft>
                <a:spcPts val="0"/>
              </a:spcAft>
              <a:buNone/>
            </a:pPr>
            <a:endParaRPr/>
          </a:p>
          <a:p>
            <a:pPr marL="0" lvl="0" indent="0" algn="l" rtl="0">
              <a:spcBef>
                <a:spcPts val="0"/>
              </a:spcBef>
              <a:spcAft>
                <a:spcPts val="0"/>
              </a:spcAft>
              <a:buNone/>
            </a:pPr>
            <a:r>
              <a:rPr lang="en-GB"/>
              <a:t>Finally we also need to be aware of indirect identifiers. For example in many regions a postcode can very accurately predict race and religion. Depending on how we open up this data these individuals may still need protection. </a:t>
            </a:r>
            <a:endParaRPr/>
          </a:p>
          <a:p>
            <a:pPr marL="0" lvl="0" indent="0" algn="l" rtl="0">
              <a:spcBef>
                <a:spcPts val="0"/>
              </a:spcBef>
              <a:spcAft>
                <a:spcPts val="0"/>
              </a:spcAft>
              <a:buNone/>
            </a:pPr>
            <a:endParaRPr/>
          </a:p>
          <a:p>
            <a:pPr marL="0" lvl="0" indent="0" algn="l" rtl="0">
              <a:spcBef>
                <a:spcPts val="0"/>
              </a:spcBef>
              <a:spcAft>
                <a:spcPts val="0"/>
              </a:spcAft>
              <a:buNone/>
            </a:pPr>
            <a:r>
              <a:rPr lang="en-GB"/>
              <a:t>Again as synthetic data does not represent real individuals we benefit from a much simpler privacy concern.</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 </a:t>
            </a: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Burst</a:t>
            </a:r>
            <a:r>
              <a:rPr lang="en-GB" sz="1200">
                <a:solidFill>
                  <a:srgbClr val="1A1A1A"/>
                </a:solidFill>
                <a:highlight>
                  <a:srgbClr val="E8E8E8"/>
                </a:highlight>
                <a:latin typeface="Roboto"/>
                <a:ea typeface="Roboto"/>
                <a:cs typeface="Roboto"/>
                <a:sym typeface="Roboto"/>
              </a:rPr>
              <a:t> from </a:t>
            </a:r>
            <a:r>
              <a:rPr lang="en-GB" sz="1200" err="1">
                <a:solidFill>
                  <a:schemeClr val="hlink"/>
                </a:solidFill>
                <a:highlight>
                  <a:srgbClr val="E8E8E8"/>
                </a:highlight>
                <a:uFill>
                  <a:noFill/>
                </a:uFill>
                <a:latin typeface="Roboto"/>
                <a:ea typeface="Roboto"/>
                <a:cs typeface="Roboto"/>
                <a:sym typeface="Roboto"/>
                <a:hlinkClick r:id="rId4"/>
              </a:rPr>
              <a:t>Pexels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80200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It's important to be aware of the legal implications of synthetic data too. Depending on the data you make use of you may not have the right to distribute that data, synthetic or not.</a:t>
            </a:r>
          </a:p>
          <a:p>
            <a:pPr>
              <a:buNone/>
            </a:pPr>
            <a:r>
              <a:rPr lang="en-US">
                <a:latin typeface="Calibri"/>
                <a:cs typeface="Calibri"/>
              </a:rPr>
              <a:t>Consider whether you can legally share any data you have created, and the impact of that data.</a:t>
            </a:r>
          </a:p>
          <a:p>
            <a:pPr>
              <a:buNone/>
            </a:pPr>
            <a:r>
              <a:rPr lang="en-US">
                <a:latin typeface="Calibri"/>
                <a:cs typeface="Calibri"/>
              </a:rPr>
              <a:t>If in doubt, communicate with your data provider about the data you've created, the responsibility may fall on them to verify, and distribute your methods.</a:t>
            </a:r>
          </a:p>
        </p:txBody>
      </p:sp>
    </p:spTree>
    <p:extLst>
      <p:ext uri="{BB962C8B-B14F-4D97-AF65-F5344CB8AC3E}">
        <p14:creationId xmlns:p14="http://schemas.microsoft.com/office/powerpoint/2010/main" val="3605545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b40194dc0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b40194dc0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Finally we need to watch out for domain based complexity. Different organisations have different views on representing gender in a database. They might use a column “isMale” and then a True or False value. They might store an “M” for Male, “F” for Female. They might have an “O” for other. As we get deeper into the complexities of an individual dataset we see a lot of assumptions are made unique to this organisation, maybe unique to this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Data in one dataset may become dangerous when combined with another. We might have an ID value that is seemingly harmless, but when joined with transaction data might expose an address, or payment details. Without understanding the organisation and the quirks of these datasets we are likely to make mistakes. We need to understand a domain before we can ethically process and synthesize data.</a:t>
            </a:r>
            <a:endParaRPr/>
          </a:p>
          <a:p>
            <a:pPr marL="0" lvl="0" indent="0" algn="l" rtl="0">
              <a:spcBef>
                <a:spcPts val="0"/>
              </a:spcBef>
              <a:spcAft>
                <a:spcPts val="0"/>
              </a:spcAft>
              <a:buNone/>
            </a:pPr>
            <a:endParaRPr/>
          </a:p>
          <a:p>
            <a:pPr marL="0" lvl="0" indent="0" algn="l" rtl="0">
              <a:spcBef>
                <a:spcPts val="0"/>
              </a:spcBef>
              <a:spcAft>
                <a:spcPts val="0"/>
              </a:spcAft>
              <a:buNone/>
            </a:pPr>
            <a:r>
              <a:rPr lang="en-GB"/>
              <a:t>A solution here is communicating with the domain experts, or seeking out documentation if it exists. With the above difficulties in consideration, there is not yet a one-size fits all solution to data synthesis. We need to ask ourselves if the benefits are worth the time and cost.</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48eb444e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48eb444e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There are some questions to ask ourselves before we engage with data synthesis.</a:t>
            </a:r>
            <a:endParaRPr/>
          </a:p>
          <a:p>
            <a:pPr marL="0" lvl="0" indent="0" algn="l" rtl="0">
              <a:spcBef>
                <a:spcPts val="0"/>
              </a:spcBef>
              <a:spcAft>
                <a:spcPts val="0"/>
              </a:spcAft>
              <a:buNone/>
            </a:pPr>
            <a:endParaRPr/>
          </a:p>
          <a:p>
            <a:pPr marL="0" lvl="0" indent="0" algn="l" rtl="0">
              <a:spcBef>
                <a:spcPts val="0"/>
              </a:spcBef>
              <a:spcAft>
                <a:spcPts val="0"/>
              </a:spcAft>
              <a:buNone/>
            </a:pPr>
            <a:r>
              <a:rPr lang="en-GB" b="1"/>
              <a:t>Are there any relationships between our variables?</a:t>
            </a:r>
            <a:endParaRPr b="1"/>
          </a:p>
          <a:p>
            <a:pPr marL="0" lvl="0" indent="0" algn="l" rtl="0">
              <a:spcBef>
                <a:spcPts val="0"/>
              </a:spcBef>
              <a:spcAft>
                <a:spcPts val="0"/>
              </a:spcAft>
              <a:buNone/>
            </a:pPr>
            <a:r>
              <a:rPr lang="en-GB"/>
              <a:t>Is it realistic that a user Joe Allen has an email </a:t>
            </a:r>
            <a:r>
              <a:rPr lang="en-GB" u="sng">
                <a:solidFill>
                  <a:schemeClr val="hlink"/>
                </a:solidFill>
                <a:hlinkClick r:id="rId3"/>
              </a:rPr>
              <a:t>AndyDufrens@gmail.com</a:t>
            </a:r>
            <a:r>
              <a:rPr lang="en-GB"/>
              <a:t>? If we have data on individuals weights and heights should they correlate? This all depends on the purpose of our synthesis. For Machine Learning purposes the answer to this question is almost always yes.</a:t>
            </a:r>
            <a:endParaRPr/>
          </a:p>
          <a:p>
            <a:pPr marL="0" lvl="0" indent="0" algn="l" rtl="0">
              <a:spcBef>
                <a:spcPts val="0"/>
              </a:spcBef>
              <a:spcAft>
                <a:spcPts val="0"/>
              </a:spcAft>
              <a:buNone/>
            </a:pPr>
            <a:endParaRPr/>
          </a:p>
          <a:p>
            <a:pPr marL="0" lvl="0" indent="0" algn="l" rtl="0">
              <a:spcBef>
                <a:spcPts val="0"/>
              </a:spcBef>
              <a:spcAft>
                <a:spcPts val="0"/>
              </a:spcAft>
              <a:buNone/>
            </a:pPr>
            <a:r>
              <a:rPr lang="en-GB" b="1"/>
              <a:t>Next, Should we mimic the real-world problems?</a:t>
            </a:r>
            <a:endParaRPr b="1"/>
          </a:p>
          <a:p>
            <a:pPr marL="0" lvl="0" indent="0" algn="l" rtl="0">
              <a:spcBef>
                <a:spcPts val="0"/>
              </a:spcBef>
              <a:spcAft>
                <a:spcPts val="0"/>
              </a:spcAft>
              <a:buNone/>
            </a:pPr>
            <a:r>
              <a:rPr lang="en-GB"/>
              <a:t>There are countless news stories about models giving harsher criminal punishment based on race, or other indirect features that represent race. Even the recent GCSE and A-level results used location as a factor in the grade predictions. Should your synthetic data try to perpetuate this historic bias, or try to fix it?</a:t>
            </a:r>
            <a:endParaRPr/>
          </a:p>
          <a:p>
            <a:pPr marL="0" lvl="0" indent="0" algn="l" rtl="0">
              <a:spcBef>
                <a:spcPts val="0"/>
              </a:spcBef>
              <a:spcAft>
                <a:spcPts val="0"/>
              </a:spcAft>
              <a:buNone/>
            </a:pPr>
            <a:endParaRPr/>
          </a:p>
          <a:p>
            <a:pPr marL="0" lvl="0" indent="0" algn="l" rtl="0">
              <a:spcBef>
                <a:spcPts val="0"/>
              </a:spcBef>
              <a:spcAft>
                <a:spcPts val="0"/>
              </a:spcAft>
              <a:buNone/>
            </a:pPr>
            <a:r>
              <a:rPr lang="en-GB" b="1"/>
              <a:t>Should our data be anonymised?</a:t>
            </a:r>
            <a:endParaRPr b="1"/>
          </a:p>
          <a:p>
            <a:pPr marL="0" lvl="0" indent="0" algn="l" rtl="0">
              <a:spcBef>
                <a:spcPts val="0"/>
              </a:spcBef>
              <a:spcAft>
                <a:spcPts val="0"/>
              </a:spcAft>
              <a:buNone/>
            </a:pPr>
            <a:r>
              <a:rPr lang="en-GB"/>
              <a:t>For Machine Learning purposes using personal data can sometimes be okay, but if we hope to make our data open or verifiable scrubbing personal data might be a good way to comply with GDPR, without hindering our work.</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aa7c56b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aeaa7c56b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should also ask ourselves is there any benefit to this data synthesis?</a:t>
            </a:r>
            <a:endParaRPr/>
          </a:p>
          <a:p>
            <a:pPr marL="0" lvl="0" indent="0" algn="l" rtl="0">
              <a:spcBef>
                <a:spcPts val="0"/>
              </a:spcBef>
              <a:spcAft>
                <a:spcPts val="0"/>
              </a:spcAft>
              <a:buNone/>
            </a:pPr>
            <a:endParaRPr/>
          </a:p>
          <a:p>
            <a:pPr marL="0" lvl="0" indent="0" algn="l" rtl="0">
              <a:spcBef>
                <a:spcPts val="0"/>
              </a:spcBef>
              <a:spcAft>
                <a:spcPts val="0"/>
              </a:spcAft>
              <a:buNone/>
            </a:pPr>
            <a:r>
              <a:rPr lang="en-GB"/>
              <a:t>One benefit is that the synthetic data can be made open, making your work verifiable and extendable with ease. </a:t>
            </a:r>
            <a:endParaRPr/>
          </a:p>
          <a:p>
            <a:pPr marL="0" lvl="0" indent="0" algn="l" rtl="0">
              <a:spcBef>
                <a:spcPts val="0"/>
              </a:spcBef>
              <a:spcAft>
                <a:spcPts val="0"/>
              </a:spcAft>
              <a:buNone/>
            </a:pPr>
            <a:endParaRPr/>
          </a:p>
          <a:p>
            <a:pPr marL="0" lvl="0" indent="0" algn="l" rtl="0">
              <a:spcBef>
                <a:spcPts val="0"/>
              </a:spcBef>
              <a:spcAft>
                <a:spcPts val="0"/>
              </a:spcAft>
              <a:buNone/>
            </a:pPr>
            <a:r>
              <a:rPr lang="en-GB"/>
              <a:t>The process of generating Synthetic data could improve your understanding of a problem.</a:t>
            </a:r>
            <a:endParaRPr/>
          </a:p>
          <a:p>
            <a:pPr marL="0" lvl="0" indent="0" algn="l" rtl="0">
              <a:spcBef>
                <a:spcPts val="0"/>
              </a:spcBef>
              <a:spcAft>
                <a:spcPts val="0"/>
              </a:spcAft>
              <a:buNone/>
            </a:pPr>
            <a:endParaRPr/>
          </a:p>
          <a:p>
            <a:pPr marL="0" lvl="0" indent="0" algn="l" rtl="0">
              <a:spcBef>
                <a:spcPts val="0"/>
              </a:spcBef>
              <a:spcAft>
                <a:spcPts val="0"/>
              </a:spcAft>
              <a:buNone/>
            </a:pPr>
            <a:r>
              <a:rPr lang="en-GB"/>
              <a:t>Generally models improve in accuracy with access to a larger dataset. This means well-utilised synthetic data could improve your model. Many online competitions have been won using synthetic data techniques.</a:t>
            </a:r>
            <a:endParaRPr/>
          </a:p>
          <a:p>
            <a:pPr marL="0" lvl="0" indent="0" algn="l" rtl="0">
              <a:spcBef>
                <a:spcPts val="0"/>
              </a:spcBef>
              <a:spcAft>
                <a:spcPts val="0"/>
              </a:spcAft>
              <a:buNone/>
            </a:pPr>
            <a:endParaRPr/>
          </a:p>
          <a:p>
            <a:pPr marL="0" lvl="0" indent="0" algn="l" rtl="0">
              <a:spcBef>
                <a:spcPts val="0"/>
              </a:spcBef>
              <a:spcAft>
                <a:spcPts val="0"/>
              </a:spcAft>
              <a:buNone/>
            </a:pPr>
            <a:r>
              <a:rPr lang="en-GB"/>
              <a:t>Analysis of Synthetic data might be a useful trial task before committing to hiring an employee or PhD candidate to work with that data, to ensure they have the needed skill set.</a:t>
            </a:r>
            <a:endParaRPr/>
          </a:p>
          <a:p>
            <a:pPr marL="0" lvl="0" indent="0" algn="l" rtl="0">
              <a:spcBef>
                <a:spcPts val="0"/>
              </a:spcBef>
              <a:spcAft>
                <a:spcPts val="0"/>
              </a:spcAft>
              <a:buNone/>
            </a:pPr>
            <a:endParaRPr/>
          </a:p>
          <a:p>
            <a:pPr marL="0" lvl="0" indent="0" algn="l" rtl="0">
              <a:spcBef>
                <a:spcPts val="0"/>
              </a:spcBef>
              <a:spcAft>
                <a:spcPts val="0"/>
              </a:spcAft>
              <a:buNone/>
            </a:pPr>
            <a:r>
              <a:rPr lang="en-GB"/>
              <a:t>Synthetic data might be the most cost-effective way of acquiring more data. </a:t>
            </a:r>
            <a:endParaRPr/>
          </a:p>
          <a:p>
            <a:pPr marL="0" lvl="0" indent="0" algn="l" rtl="0">
              <a:spcBef>
                <a:spcPts val="0"/>
              </a:spcBef>
              <a:spcAft>
                <a:spcPts val="0"/>
              </a:spcAft>
              <a:buNone/>
            </a:pPr>
            <a:endParaRPr/>
          </a:p>
          <a:p>
            <a:pPr marL="0" lvl="0" indent="0" algn="l" rtl="0">
              <a:spcBef>
                <a:spcPts val="0"/>
              </a:spcBef>
              <a:spcAft>
                <a:spcPts val="0"/>
              </a:spcAft>
              <a:buNone/>
            </a:pPr>
            <a:r>
              <a:rPr lang="en-GB"/>
              <a:t>Finally, if you are investigating airplane crashes or cancer cases for example it might not be feasible or safe to wait for more to occur.</a:t>
            </a:r>
          </a:p>
          <a:p>
            <a:pPr marL="0" lvl="0" indent="0" algn="l" rtl="0">
              <a:spcBef>
                <a:spcPts val="0"/>
              </a:spcBef>
              <a:spcAft>
                <a:spcPts val="0"/>
              </a:spcAft>
              <a:buNone/>
            </a:pPr>
            <a:endParaRPr lang="en-GB"/>
          </a:p>
          <a:p>
            <a:pPr marL="0" lvl="0" indent="0" algn="l" rtl="0">
              <a:spcBef>
                <a:spcPts val="0"/>
              </a:spcBef>
              <a:spcAft>
                <a:spcPts val="0"/>
              </a:spcAft>
              <a:buNone/>
            </a:pPr>
            <a:r>
              <a:rPr lang="en-GB"/>
              <a:t>Image source - https://pixabay.com/photos/smiley-emoticon-anger-angry-2979107/</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b4501f32a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b4501f32a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can’t please check your speakers and headset are plugged in and your volume is on.</a:t>
            </a:r>
          </a:p>
          <a:p>
            <a:pPr marL="0" lvl="0" indent="0" algn="l" rtl="0">
              <a:spcBef>
                <a:spcPts val="0"/>
              </a:spcBef>
              <a:spcAft>
                <a:spcPts val="0"/>
              </a:spcAft>
              <a:buNone/>
            </a:pPr>
            <a:r>
              <a:rPr lang="en-GB"/>
              <a:t>Click on audio and you can listen in via a phone</a:t>
            </a:r>
          </a:p>
          <a:p>
            <a:pPr marL="0" lvl="0" indent="0" algn="l" rtl="0">
              <a:spcBef>
                <a:spcPts val="0"/>
              </a:spcBef>
              <a:spcAft>
                <a:spcPts val="0"/>
              </a:spcAft>
              <a:buNone/>
            </a:pPr>
            <a:r>
              <a:rPr lang="en-GB"/>
              <a:t>If none of these work all our webinars are recorded and will be available in the next few days on our YouTube </a:t>
            </a:r>
            <a:r>
              <a:rPr lang="en-GB" err="1"/>
              <a:t>cahnnel</a:t>
            </a:r>
            <a:r>
              <a:rPr lang="en-GB"/>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eaa7c56b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eaa7c56b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292929"/>
                </a:solidFill>
                <a:highlight>
                  <a:srgbClr val="FFFFFF"/>
                </a:highlight>
              </a:rPr>
              <a:t>To protect individuals, organisations protect their data. If there is no data on real individuals in our dataset we may not need to be concerned about privacy. There has been an increase in black-box attacks on machine learning models. This is where attackers try to pass in data to reveal information about the individuals the model was trained on. This means that if the model was trained on synthetic data, that does not represent a real individual these attacks would be meaningless.</a:t>
            </a:r>
            <a:endParaRPr sz="1400">
              <a:solidFill>
                <a:srgbClr val="292929"/>
              </a:solidFill>
              <a:highlight>
                <a:srgbClr val="FFFFFF"/>
              </a:highlight>
            </a:endParaRPr>
          </a:p>
          <a:p>
            <a:pPr marL="0" lvl="0" indent="0" algn="l" rtl="0">
              <a:spcBef>
                <a:spcPts val="0"/>
              </a:spcBef>
              <a:spcAft>
                <a:spcPts val="0"/>
              </a:spcAft>
              <a:buNone/>
            </a:pPr>
            <a:endParaRPr sz="1400">
              <a:solidFill>
                <a:srgbClr val="292929"/>
              </a:solidFill>
              <a:highlight>
                <a:srgbClr val="FFFFFF"/>
              </a:highlight>
            </a:endParaRPr>
          </a:p>
          <a:p>
            <a:pPr marL="0" lvl="0" indent="0" algn="l" rtl="0">
              <a:spcBef>
                <a:spcPts val="0"/>
              </a:spcBef>
              <a:spcAft>
                <a:spcPts val="0"/>
              </a:spcAft>
              <a:buNone/>
            </a:pPr>
            <a:r>
              <a:rPr lang="en-GB" sz="1400">
                <a:solidFill>
                  <a:srgbClr val="292929"/>
                </a:solidFill>
                <a:highlight>
                  <a:srgbClr val="FFFFFF"/>
                </a:highlight>
              </a:rPr>
              <a:t>Anonymisation is heavily context dependent. Changing the name Joseph to </a:t>
            </a:r>
            <a:r>
              <a:rPr lang="en-GB" sz="1400" err="1">
                <a:solidFill>
                  <a:srgbClr val="292929"/>
                </a:solidFill>
                <a:highlight>
                  <a:srgbClr val="FFFFFF"/>
                </a:highlight>
              </a:rPr>
              <a:t>Boseph</a:t>
            </a:r>
            <a:r>
              <a:rPr lang="en-GB" sz="1400">
                <a:solidFill>
                  <a:srgbClr val="292929"/>
                </a:solidFill>
                <a:highlight>
                  <a:srgbClr val="FFFFFF"/>
                </a:highlight>
              </a:rPr>
              <a:t> isn’t necessarily going to protect my data, especially if all the rest of my data is in the same record. Instead a better technique might be to replace or remove the names all together. For example masking the name Joseph with Andy. Let’s also mask the last name. Replacing Allen with </a:t>
            </a:r>
            <a:r>
              <a:rPr lang="en-GB" sz="1400" err="1">
                <a:solidFill>
                  <a:srgbClr val="292929"/>
                </a:solidFill>
                <a:highlight>
                  <a:srgbClr val="FFFFFF"/>
                </a:highlight>
              </a:rPr>
              <a:t>Shicky</a:t>
            </a:r>
            <a:r>
              <a:rPr lang="en-GB" sz="1400">
                <a:solidFill>
                  <a:srgbClr val="292929"/>
                </a:solidFill>
                <a:highlight>
                  <a:srgbClr val="FFFFFF"/>
                </a:highlight>
              </a:rPr>
              <a:t>.</a:t>
            </a:r>
            <a:endParaRPr sz="1400">
              <a:solidFill>
                <a:srgbClr val="292929"/>
              </a:solidFill>
              <a:highlight>
                <a:srgbClr val="FFFFFF"/>
              </a:highlight>
            </a:endParaRPr>
          </a:p>
          <a:p>
            <a:pPr marL="0" lvl="0" indent="0" algn="l" rtl="0">
              <a:spcBef>
                <a:spcPts val="0"/>
              </a:spcBef>
              <a:spcAft>
                <a:spcPts val="0"/>
              </a:spcAft>
              <a:buNone/>
            </a:pPr>
            <a:endParaRPr sz="1400">
              <a:solidFill>
                <a:srgbClr val="292929"/>
              </a:solidFill>
              <a:highlight>
                <a:srgbClr val="FFFFFF"/>
              </a:highlight>
            </a:endParaRPr>
          </a:p>
          <a:p>
            <a:pPr marL="0" lvl="0" indent="0" algn="l" rtl="0">
              <a:spcBef>
                <a:spcPts val="0"/>
              </a:spcBef>
              <a:spcAft>
                <a:spcPts val="0"/>
              </a:spcAft>
              <a:buNone/>
            </a:pPr>
            <a:r>
              <a:rPr lang="en-GB" sz="1400">
                <a:solidFill>
                  <a:srgbClr val="292929"/>
                </a:solidFill>
                <a:highlight>
                  <a:srgbClr val="FFFFFF"/>
                </a:highlight>
              </a:rPr>
              <a:t>Even though my name, Joseph Allen, has now been masked with a new name, Andy </a:t>
            </a:r>
            <a:r>
              <a:rPr lang="en-GB" sz="1400" err="1">
                <a:solidFill>
                  <a:srgbClr val="292929"/>
                </a:solidFill>
                <a:highlight>
                  <a:srgbClr val="FFFFFF"/>
                </a:highlight>
              </a:rPr>
              <a:t>Shicky</a:t>
            </a:r>
            <a:r>
              <a:rPr lang="en-GB" sz="1400">
                <a:solidFill>
                  <a:srgbClr val="292929"/>
                </a:solidFill>
                <a:highlight>
                  <a:srgbClr val="FFFFFF"/>
                </a:highlight>
              </a:rPr>
              <a:t>, my email would still expose my record and identify me uniquely. We can make use of our </a:t>
            </a:r>
            <a:r>
              <a:rPr lang="en-GB" sz="1400" err="1">
                <a:solidFill>
                  <a:srgbClr val="292929"/>
                </a:solidFill>
                <a:highlight>
                  <a:srgbClr val="FFFFFF"/>
                </a:highlight>
              </a:rPr>
              <a:t>firstname</a:t>
            </a:r>
            <a:r>
              <a:rPr lang="en-GB" sz="1400">
                <a:solidFill>
                  <a:srgbClr val="292929"/>
                </a:solidFill>
                <a:highlight>
                  <a:srgbClr val="FFFFFF"/>
                </a:highlight>
              </a:rPr>
              <a:t> and </a:t>
            </a:r>
            <a:r>
              <a:rPr lang="en-GB" sz="1400" err="1">
                <a:solidFill>
                  <a:srgbClr val="292929"/>
                </a:solidFill>
                <a:highlight>
                  <a:srgbClr val="FFFFFF"/>
                </a:highlight>
              </a:rPr>
              <a:t>lastname</a:t>
            </a:r>
            <a:r>
              <a:rPr lang="en-GB" sz="1400">
                <a:solidFill>
                  <a:srgbClr val="292929"/>
                </a:solidFill>
                <a:highlight>
                  <a:srgbClr val="FFFFFF"/>
                </a:highlight>
              </a:rPr>
              <a:t> generated to create a realistic email address, but that will require some slightly more complicated techniques.</a:t>
            </a:r>
            <a:endParaRPr sz="1400">
              <a:solidFill>
                <a:srgbClr val="292929"/>
              </a:solidFill>
              <a:highlight>
                <a:srgbClr val="FFFFFF"/>
              </a:highlight>
            </a:endParaRPr>
          </a:p>
          <a:p>
            <a:pPr marL="0" lvl="0" indent="0" algn="l" rtl="0">
              <a:spcBef>
                <a:spcPts val="0"/>
              </a:spcBef>
              <a:spcAft>
                <a:spcPts val="0"/>
              </a:spcAft>
              <a:buNone/>
            </a:pPr>
            <a:endParaRPr sz="1400">
              <a:solidFill>
                <a:srgbClr val="292929"/>
              </a:solidFill>
              <a:highlight>
                <a:srgbClr val="FFFFFF"/>
              </a:highlight>
            </a:endParaRPr>
          </a:p>
          <a:p>
            <a:pPr marL="0" lvl="0" indent="0" algn="l" rtl="0">
              <a:spcBef>
                <a:spcPts val="0"/>
              </a:spcBef>
              <a:spcAft>
                <a:spcPts val="0"/>
              </a:spcAft>
              <a:buNone/>
            </a:pPr>
            <a:r>
              <a:rPr lang="en-GB" sz="1400">
                <a:solidFill>
                  <a:srgbClr val="292929"/>
                </a:solidFill>
                <a:highlight>
                  <a:srgbClr val="FFFFFF"/>
                </a:highlight>
              </a:rPr>
              <a:t>Finally we “coarsen” our address, reducing the granularity down to the first two characters of my postcode.</a:t>
            </a:r>
            <a:endParaRPr sz="1400">
              <a:solidFill>
                <a:srgbClr val="292929"/>
              </a:solidFill>
              <a:highlight>
                <a:srgbClr val="FFFFFF"/>
              </a:highlight>
            </a:endParaRPr>
          </a:p>
          <a:p>
            <a:pPr marL="0" lvl="0" indent="0" algn="l" rtl="0">
              <a:spcBef>
                <a:spcPts val="0"/>
              </a:spcBef>
              <a:spcAft>
                <a:spcPts val="0"/>
              </a:spcAft>
              <a:buNone/>
            </a:pPr>
            <a:endParaRPr sz="1400">
              <a:solidFill>
                <a:srgbClr val="292929"/>
              </a:solidFill>
              <a:highlight>
                <a:srgbClr val="FFFFFF"/>
              </a:highlight>
            </a:endParaRPr>
          </a:p>
          <a:p>
            <a:pPr marL="0" lvl="0" indent="0" algn="l" rtl="0">
              <a:spcBef>
                <a:spcPts val="0"/>
              </a:spcBef>
              <a:spcAft>
                <a:spcPts val="0"/>
              </a:spcAft>
              <a:buNone/>
            </a:pPr>
            <a:r>
              <a:rPr lang="en-GB" sz="1400">
                <a:solidFill>
                  <a:srgbClr val="292929"/>
                </a:solidFill>
                <a:highlight>
                  <a:srgbClr val="FFFFFF"/>
                </a:highlight>
              </a:rPr>
              <a:t>We can change our data in many ways to protect the anonymity of any individuals captured in a dataset. One method is replacing common personal details like emails, names and addresses. Depending on your work, your data may become less useful without accurate addresses. In this case, reducing granularity could be an acceptable alternative. As we keep touching on here, the methods and usefulness of synthetic data is always context-dependent.</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75724490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75724490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292929"/>
                </a:solidFill>
                <a:highlight>
                  <a:srgbClr val="FFFFFF"/>
                </a:highlight>
              </a:rPr>
              <a:t>There are fears that synthetic data is not GDPR compliant.</a:t>
            </a:r>
            <a:br>
              <a:rPr lang="en-GB" sz="1400">
                <a:solidFill>
                  <a:srgbClr val="292929"/>
                </a:solidFill>
                <a:highlight>
                  <a:srgbClr val="FFFFFF"/>
                </a:highlight>
              </a:rPr>
            </a:br>
            <a:br>
              <a:rPr lang="en-GB" sz="1400">
                <a:solidFill>
                  <a:srgbClr val="292929"/>
                </a:solidFill>
                <a:highlight>
                  <a:srgbClr val="FFFFFF"/>
                </a:highlight>
              </a:rPr>
            </a:br>
            <a:r>
              <a:rPr lang="en-GB" sz="1400">
                <a:solidFill>
                  <a:srgbClr val="292929"/>
                </a:solidFill>
                <a:highlight>
                  <a:srgbClr val="FFFFFF"/>
                </a:highlight>
              </a:rPr>
              <a:t>According to Recital 26, if data does not contain personal data then it complies with GDPR, even for statistical or research purposes.</a:t>
            </a:r>
            <a:endParaRPr sz="1400">
              <a:solidFill>
                <a:srgbClr val="292929"/>
              </a:solidFill>
              <a:highlight>
                <a:srgbClr val="FFFFFF"/>
              </a:highlight>
            </a:endParaRPr>
          </a:p>
          <a:p>
            <a:pPr marL="0" lvl="0" indent="0" algn="l" rtl="0">
              <a:spcBef>
                <a:spcPts val="0"/>
              </a:spcBef>
              <a:spcAft>
                <a:spcPts val="0"/>
              </a:spcAft>
              <a:buNone/>
            </a:pPr>
            <a:r>
              <a:rPr lang="en-GB" sz="1400">
                <a:solidFill>
                  <a:srgbClr val="292929"/>
                </a:solidFill>
                <a:highlight>
                  <a:srgbClr val="FFFFFF"/>
                </a:highlight>
              </a:rPr>
              <a:t>Also it is further stated that pseudonymization is appropriate protection for data. This is the process of replacing identifiable information with artificial identifiers, which sounds like a low-level definition of synthetic data to me.</a:t>
            </a:r>
            <a:endParaRPr sz="1400">
              <a:solidFill>
                <a:srgbClr val="292929"/>
              </a:solidFill>
              <a:highlight>
                <a:srgbClr val="FFFFFF"/>
              </a:highlight>
            </a:endParaRPr>
          </a:p>
          <a:p>
            <a:pPr marL="0" lvl="0" indent="0" algn="l" rtl="0">
              <a:spcBef>
                <a:spcPts val="0"/>
              </a:spcBef>
              <a:spcAft>
                <a:spcPts val="0"/>
              </a:spcAft>
              <a:buNone/>
            </a:pPr>
            <a:endParaRPr sz="1400">
              <a:solidFill>
                <a:srgbClr val="292929"/>
              </a:solidFill>
              <a:highlight>
                <a:srgbClr val="FFFFFF"/>
              </a:highlight>
            </a:endParaRPr>
          </a:p>
          <a:p>
            <a:pPr marL="0" lvl="0" indent="0" algn="l" rtl="0">
              <a:spcBef>
                <a:spcPts val="0"/>
              </a:spcBef>
              <a:spcAft>
                <a:spcPts val="0"/>
              </a:spcAft>
              <a:buNone/>
            </a:pPr>
            <a:r>
              <a:rPr lang="en-GB" sz="1400">
                <a:solidFill>
                  <a:srgbClr val="292929"/>
                </a:solidFill>
                <a:highlight>
                  <a:srgbClr val="FFFFFF"/>
                </a:highlight>
              </a:rPr>
              <a:t>That being said, compliance is key here. It is not enough to say “my data is anonymous, trust me” we must document our approach and verify our results to protect ourselves. As long as we can show that to the best of our knowledge this data is anonymous then we should be okay.</a:t>
            </a:r>
            <a:endParaRPr sz="1400">
              <a:solidFill>
                <a:srgbClr val="292929"/>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eaa7c56b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eaa7c56b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Generating more data could be an effective way to improve the results of your model.</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In general, more training data means a better model.</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Data Augmentation is one successful method when applied to image recognition. Instead of having 100 photos of handwritten digits, we could instead shift, rotate, shear and color correct these images and combine these augmentations to create 1000s of realistic images.</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This technique has become mature enough that it is now built into popular Machine Learning libraries.</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eaa7c56b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eaa7c56b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In cases such as car crashes, medical scans or fraudulent transactions the obvious application for Machine Learning is to try to predict negative outcomes before they happen.</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Also in these cases the majority of the data is hopefully on normal driving, healthy scans and real transactions. Generally we won’t be able to discover more legitimate cases. We might be able to buy data on these, but it might be expensive, or in a format we have to invest time in correcting.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In many dangerous cases we don’t have the luxury of waiting for more negative events to occur.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Synthetic data can help us here, and enable us to begin to solve these problems.</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Image source - </a:t>
            </a: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Pixabay</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eaa7c56b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eaa7c56b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Whilst data synthesis can be very expensive, sometimes it is the most cost-effective way of collecting more data with limited resources.</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For example, Imagine you want to build your own realistic backgammon bot? How would you collect data to train this bot?</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You could hire players, record the games using a camera and personally convert moves into a backgammon notation. You might make mistakes in transcription but you also might not make any mistakes!</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You could play the games yourself, inputting only your playstyle and again dedicate many hours to transcribing games yourself. Again you might make a mistake!</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GB" sz="1600">
                <a:solidFill>
                  <a:srgbClr val="292929"/>
                </a:solidFill>
                <a:highlight>
                  <a:srgbClr val="FFFFFF"/>
                </a:highlight>
                <a:latin typeface="Georgia"/>
                <a:ea typeface="Georgia"/>
                <a:cs typeface="Georgia"/>
                <a:sym typeface="Georgia"/>
              </a:rPr>
              <a:t>You could pay for a larger dataset and expect good quality.</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Alternatively the rules, notation and even backgammon engines already exist. We could make use of these to instead create synthetic games. This might be the most cost and time effective. You could now generate as much data as you can realistically store.</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Would these synthetic games be any less valid than real games for your purpose? If you needed to mimic human delays or make human mistakes you might be worse off. This again is where the context of your problem is a key part of your synthesis technique and tooling.</a:t>
            </a:r>
          </a:p>
          <a:p>
            <a:pPr marL="0" lvl="0" indent="0" algn="l" rtl="0">
              <a:spcBef>
                <a:spcPts val="0"/>
              </a:spcBef>
              <a:spcAft>
                <a:spcPts val="0"/>
              </a:spcAft>
              <a:buNone/>
            </a:pPr>
            <a:endParaRPr lang="en-GB" sz="1600">
              <a:solidFill>
                <a:srgbClr val="292929"/>
              </a:solidFill>
              <a:highlight>
                <a:srgbClr val="FFFFFF"/>
              </a:highlight>
              <a:latin typeface="Georgia"/>
              <a:sym typeface="Georgia"/>
            </a:endParaRPr>
          </a:p>
          <a:p>
            <a:pPr marL="0" lvl="0" indent="0" algn="l" rtl="0">
              <a:spcBef>
                <a:spcPts val="0"/>
              </a:spcBef>
              <a:spcAft>
                <a:spcPts val="0"/>
              </a:spcAft>
              <a:buNone/>
            </a:pPr>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Ekrulila</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eaa7c56b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eaa7c56b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When organisations require a sign-up process, paperwork, permission or any larger commitments it scares me away. When we make data open it should be as easy to access as we can allow, as long as individuals are protected.</a:t>
            </a:r>
            <a:endParaRPr/>
          </a:p>
          <a:p>
            <a:pPr marL="0" lvl="0" indent="0" algn="l" rtl="0">
              <a:spcBef>
                <a:spcPts val="0"/>
              </a:spcBef>
              <a:spcAft>
                <a:spcPts val="0"/>
              </a:spcAft>
              <a:buNone/>
            </a:pPr>
            <a:endParaRPr/>
          </a:p>
          <a:p>
            <a:pPr marL="0" lvl="0" indent="0" algn="l" rtl="0">
              <a:spcBef>
                <a:spcPts val="0"/>
              </a:spcBef>
              <a:spcAft>
                <a:spcPts val="0"/>
              </a:spcAft>
              <a:buNone/>
            </a:pPr>
            <a:r>
              <a:rPr lang="en-GB"/>
              <a:t>If your data is safe enough to be shared publicly you can open your work up to other academics and industry leaders. Together we can even crowd-source better answers to the same problems.</a:t>
            </a:r>
            <a:endParaRPr/>
          </a:p>
          <a:p>
            <a:pPr marL="0" lvl="0" indent="0" algn="l" rtl="0">
              <a:spcBef>
                <a:spcPts val="0"/>
              </a:spcBef>
              <a:spcAft>
                <a:spcPts val="0"/>
              </a:spcAft>
              <a:buNone/>
            </a:pPr>
            <a:endParaRPr/>
          </a:p>
          <a:p>
            <a:pPr marL="0" lvl="0" indent="0" algn="l" rtl="0">
              <a:spcBef>
                <a:spcPts val="0"/>
              </a:spcBef>
              <a:spcAft>
                <a:spcPts val="0"/>
              </a:spcAft>
              <a:buNone/>
            </a:pPr>
            <a:r>
              <a:rPr lang="en-GB"/>
              <a:t>Thanks to synthetic data, even your sensitive datasets and corresponding analysis and models can be made reproducible, criticisable and most importantly extendable.</a:t>
            </a:r>
            <a:endParaRPr/>
          </a:p>
          <a:p>
            <a:pPr marL="0" lvl="0" indent="0" algn="l" rtl="0">
              <a:spcBef>
                <a:spcPts val="0"/>
              </a:spcBef>
              <a:spcAft>
                <a:spcPts val="0"/>
              </a:spcAft>
              <a:buNone/>
            </a:pPr>
            <a:endParaRPr/>
          </a:p>
          <a:p>
            <a:pPr marL="0" indent="0">
              <a:buNone/>
            </a:pPr>
            <a:r>
              <a:rPr lang="en-US"/>
              <a:t>And again I must reiterate the warning from before, It's important that you always follow the rules of your data provider. If you aren't sure about what these rules are please contact support@ukdataservice.ac.uk</a:t>
            </a:r>
            <a:endParaRPr/>
          </a:p>
          <a:p>
            <a:pPr marL="0" indent="0">
              <a:buNone/>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a:solidFill>
                  <a:srgbClr val="1A1A1A"/>
                </a:solidFill>
                <a:effectLst/>
                <a:latin typeface="-apple-system"/>
              </a:rPr>
              <a:t>As an example say you are all my students. Over this school year you are going to sit 4 tests, out of 100 and your final grade will be determined from the sum of these results. I could do this by hand, but I teach a lot of students! Maybe over 100!</a:t>
            </a:r>
          </a:p>
          <a:p>
            <a:pPr marL="158750" indent="0">
              <a:buNone/>
            </a:pPr>
            <a:endParaRPr lang="en-GB" b="0" i="0">
              <a:solidFill>
                <a:srgbClr val="1A1A1A"/>
              </a:solidFill>
              <a:effectLst/>
              <a:latin typeface="-apple-system"/>
            </a:endParaRPr>
          </a:p>
          <a:p>
            <a:pPr marL="158750" indent="0">
              <a:buNone/>
            </a:pPr>
            <a:r>
              <a:rPr lang="en-GB" b="0" i="0">
                <a:solidFill>
                  <a:srgbClr val="1A1A1A"/>
                </a:solidFill>
                <a:effectLst/>
                <a:latin typeface="-apple-system"/>
              </a:rPr>
              <a:t>This repetitive task calls for a programming approach.</a:t>
            </a:r>
          </a:p>
          <a:p>
            <a:pPr marL="158750" indent="0">
              <a:buNone/>
            </a:pPr>
            <a:endParaRPr lang="en-GB" b="0" i="0">
              <a:solidFill>
                <a:srgbClr val="1A1A1A"/>
              </a:solidFill>
              <a:effectLst/>
              <a:latin typeface="-apple-system"/>
            </a:endParaRPr>
          </a:p>
          <a:p>
            <a:pPr marL="158750" indent="0">
              <a:buNone/>
            </a:pPr>
            <a:endParaRPr lang="en-GB" b="0" i="0">
              <a:solidFill>
                <a:srgbClr val="1A1A1A"/>
              </a:solidFill>
              <a:effectLst/>
              <a:latin typeface="-apple-system"/>
            </a:endParaRP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nappy</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Tree>
    <p:extLst>
      <p:ext uri="{BB962C8B-B14F-4D97-AF65-F5344CB8AC3E}">
        <p14:creationId xmlns:p14="http://schemas.microsoft.com/office/powerpoint/2010/main" val="35589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4501f32a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4501f32a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We will look at code a little bit here but only for two slides so don’t worry if you don’t know Python. If you do know Python or would like to know more make sure you sign up for the code demos that come with this series!</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My language of choice is Python, especially for anything data related. I could start by writing a function to sum these values and assume it’s correct but there is a newer notion of test-driven development, where testing is the priority.</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 have a function I’ve written that expects a </a:t>
            </a:r>
            <a:r>
              <a:rPr lang="en-GB" sz="1600" err="1">
                <a:solidFill>
                  <a:srgbClr val="292929"/>
                </a:solidFill>
                <a:highlight>
                  <a:srgbClr val="FFFFFF"/>
                </a:highlight>
                <a:latin typeface="Georgia"/>
                <a:ea typeface="Georgia"/>
                <a:cs typeface="Georgia"/>
                <a:sym typeface="Georgia"/>
              </a:rPr>
              <a:t>dataframe</a:t>
            </a:r>
            <a:r>
              <a:rPr lang="en-GB" sz="1600">
                <a:solidFill>
                  <a:srgbClr val="292929"/>
                </a:solidFill>
                <a:highlight>
                  <a:srgbClr val="FFFFFF"/>
                </a:highlight>
                <a:latin typeface="Georgia"/>
                <a:ea typeface="Georgia"/>
                <a:cs typeface="Georgia"/>
                <a:sym typeface="Georgia"/>
              </a:rPr>
              <a:t> of scores from 0 to 100 of these student test results. I have a function here that creates a new column “sum”. This column finds it’s result by summing up the values in the other columns of the same record. Axis=1 means sum by rows, whereas axis=0 would sum over the </a:t>
            </a:r>
            <a:r>
              <a:rPr lang="en-GB" sz="1600" err="1">
                <a:solidFill>
                  <a:srgbClr val="292929"/>
                </a:solidFill>
                <a:highlight>
                  <a:srgbClr val="FFFFFF"/>
                </a:highlight>
                <a:latin typeface="Georgia"/>
                <a:ea typeface="Georgia"/>
                <a:cs typeface="Georgia"/>
                <a:sym typeface="Georgia"/>
              </a:rPr>
              <a:t>colums</a:t>
            </a:r>
            <a:r>
              <a:rPr lang="en-GB" sz="1600">
                <a:solidFill>
                  <a:srgbClr val="292929"/>
                </a:solidFill>
                <a:highlight>
                  <a:srgbClr val="FFFFFF"/>
                </a:highlight>
                <a:latin typeface="Georgia"/>
                <a:ea typeface="Georgia"/>
                <a:cs typeface="Georgia"/>
                <a:sym typeface="Georgia"/>
              </a:rPr>
              <a:t>.</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Then running </a:t>
            </a:r>
            <a:r>
              <a:rPr lang="en-GB" sz="1600" err="1">
                <a:solidFill>
                  <a:srgbClr val="292929"/>
                </a:solidFill>
                <a:highlight>
                  <a:srgbClr val="FFFFFF"/>
                </a:highlight>
                <a:latin typeface="Georgia"/>
                <a:ea typeface="Georgia"/>
                <a:cs typeface="Georgia"/>
                <a:sym typeface="Georgia"/>
              </a:rPr>
              <a:t>df.head</a:t>
            </a:r>
            <a:r>
              <a:rPr lang="en-GB" sz="1600">
                <a:solidFill>
                  <a:srgbClr val="292929"/>
                </a:solidFill>
                <a:highlight>
                  <a:srgbClr val="FFFFFF"/>
                </a:highlight>
                <a:latin typeface="Georgia"/>
                <a:ea typeface="Georgia"/>
                <a:cs typeface="Georgia"/>
                <a:sym typeface="Georgia"/>
              </a:rPr>
              <a:t>() prints the first 5 rows of our dataset for visual inspection.</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These sums look good, but they require me to make up valid data and put it in the correct format.</a:t>
            </a: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 won’t be able to test it until I get to the end of the schoolyear. </a:t>
            </a: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Unless I have synthetic data…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4501f32a3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4501f32a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So instead of just assuming that function works, let’s write something that generates data in the format we expect, to test this function.</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Again we are writing in Python.</a:t>
            </a:r>
            <a:br>
              <a:rPr lang="en-GB" sz="1600">
                <a:solidFill>
                  <a:srgbClr val="292929"/>
                </a:solidFill>
                <a:highlight>
                  <a:srgbClr val="FFFFFF"/>
                </a:highlight>
                <a:latin typeface="Georgia"/>
                <a:ea typeface="Georgia"/>
                <a:cs typeface="Georgia"/>
                <a:sym typeface="Georgia"/>
              </a:rPr>
            </a:br>
            <a:r>
              <a:rPr lang="en-GB" sz="1600">
                <a:solidFill>
                  <a:srgbClr val="292929"/>
                </a:solidFill>
                <a:highlight>
                  <a:srgbClr val="FFFFFF"/>
                </a:highlight>
                <a:latin typeface="Georgia"/>
                <a:ea typeface="Georgia"/>
                <a:cs typeface="Georgia"/>
                <a:sym typeface="Georgia"/>
              </a:rPr>
              <a:t>I import two libraries.</a:t>
            </a:r>
            <a:br>
              <a:rPr lang="en-GB" sz="1600">
                <a:solidFill>
                  <a:srgbClr val="292929"/>
                </a:solidFill>
                <a:highlight>
                  <a:srgbClr val="FFFFFF"/>
                </a:highlight>
                <a:latin typeface="Georgia"/>
                <a:ea typeface="Georgia"/>
                <a:cs typeface="Georgia"/>
                <a:sym typeface="Georgia"/>
              </a:rPr>
            </a:br>
            <a:r>
              <a:rPr lang="en-GB" sz="1600" err="1">
                <a:solidFill>
                  <a:srgbClr val="292929"/>
                </a:solidFill>
                <a:highlight>
                  <a:srgbClr val="FFFFFF"/>
                </a:highlight>
                <a:latin typeface="Georgia"/>
                <a:ea typeface="Georgia"/>
                <a:cs typeface="Georgia"/>
                <a:sym typeface="Georgia"/>
              </a:rPr>
              <a:t>Numpy</a:t>
            </a:r>
            <a:r>
              <a:rPr lang="en-GB" sz="1600">
                <a:solidFill>
                  <a:srgbClr val="292929"/>
                </a:solidFill>
                <a:highlight>
                  <a:srgbClr val="FFFFFF"/>
                </a:highlight>
                <a:latin typeface="Georgia"/>
                <a:ea typeface="Georgia"/>
                <a:cs typeface="Georgia"/>
                <a:sym typeface="Georgia"/>
              </a:rPr>
              <a:t> – adds support for large arrays and matrices, as well as many maths functions.</a:t>
            </a: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Pandas – Adds support for data manipulation.</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These two libraries encompass most of the Python Data world.</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Next I create a variable, df, short for </a:t>
            </a:r>
            <a:r>
              <a:rPr lang="en-GB" sz="1600" err="1">
                <a:solidFill>
                  <a:srgbClr val="292929"/>
                </a:solidFill>
                <a:highlight>
                  <a:srgbClr val="FFFFFF"/>
                </a:highlight>
                <a:latin typeface="Georgia"/>
                <a:ea typeface="Georgia"/>
                <a:cs typeface="Georgia"/>
                <a:sym typeface="Georgia"/>
              </a:rPr>
              <a:t>dataframe</a:t>
            </a:r>
            <a:r>
              <a:rPr lang="en-GB" sz="1600">
                <a:solidFill>
                  <a:srgbClr val="292929"/>
                </a:solidFill>
                <a:highlight>
                  <a:srgbClr val="FFFFFF"/>
                </a:highlight>
                <a:latin typeface="Georgia"/>
                <a:ea typeface="Georgia"/>
                <a:cs typeface="Georgia"/>
                <a:sym typeface="Georgia"/>
              </a:rPr>
              <a:t>. Then I am creating a new </a:t>
            </a:r>
            <a:r>
              <a:rPr lang="en-GB" sz="1600" err="1">
                <a:solidFill>
                  <a:srgbClr val="292929"/>
                </a:solidFill>
                <a:highlight>
                  <a:srgbClr val="FFFFFF"/>
                </a:highlight>
                <a:latin typeface="Georgia"/>
                <a:ea typeface="Georgia"/>
                <a:cs typeface="Georgia"/>
                <a:sym typeface="Georgia"/>
              </a:rPr>
              <a:t>dataframe</a:t>
            </a:r>
            <a:r>
              <a:rPr lang="en-GB" sz="1600">
                <a:solidFill>
                  <a:srgbClr val="292929"/>
                </a:solidFill>
                <a:highlight>
                  <a:srgbClr val="FFFFFF"/>
                </a:highlight>
                <a:latin typeface="Georgia"/>
                <a:ea typeface="Georgia"/>
                <a:cs typeface="Georgia"/>
                <a:sym typeface="Georgia"/>
              </a:rPr>
              <a:t> and filling it with random integers from 0 to 100. Define a size and create the column headings A,B,C,D.</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In the real-world we might expect that some exams are slightly more difficult, or that some students generally perform better or worse. In this synthesis we have lost that notion to a uniform distribution that may seem a bit random. We could dedicate more resources to this problem, but as my only purpose now is testing my sum function this is more than adequate!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75724490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75724490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We’ve seen the benefits, now lets cover why we might not want to make synthetic data</a:t>
            </a:r>
            <a:endParaRPr/>
          </a:p>
          <a:p>
            <a:pPr marL="457200" lvl="0" indent="-298450" algn="l" rtl="0">
              <a:spcBef>
                <a:spcPts val="0"/>
              </a:spcBef>
              <a:spcAft>
                <a:spcPts val="0"/>
              </a:spcAft>
              <a:buSzPts val="1100"/>
              <a:buAutoNum type="arabicPeriod"/>
            </a:pPr>
            <a:r>
              <a:rPr lang="en-GB"/>
              <a:t>A lack of understanding about what synthetic data is. There is worry that synthetic data still contains personal information and so the same safeguards apply. When done correctly this is not the case.</a:t>
            </a:r>
            <a:endParaRPr/>
          </a:p>
          <a:p>
            <a:pPr marL="457200" lvl="0" indent="-298450" algn="l" rtl="0">
              <a:spcBef>
                <a:spcPts val="0"/>
              </a:spcBef>
              <a:spcAft>
                <a:spcPts val="0"/>
              </a:spcAft>
              <a:buSzPts val="1100"/>
              <a:buAutoNum type="arabicPeriod"/>
            </a:pPr>
            <a:r>
              <a:rPr lang="en-GB"/>
              <a:t>Concern about a privacy breach, again a concern that if this synthetic data were stolen we would be responsible for the identifiable individuals within that data. With good documentation of our methods, plus the added difficulty of outsiders not knowing our context means this shouldn’t hold us back.</a:t>
            </a:r>
            <a:endParaRPr/>
          </a:p>
          <a:p>
            <a:pPr marL="457200" lvl="0" indent="-298450" algn="l" rtl="0">
              <a:spcBef>
                <a:spcPts val="0"/>
              </a:spcBef>
              <a:spcAft>
                <a:spcPts val="0"/>
              </a:spcAft>
              <a:buSzPts val="1100"/>
              <a:buAutoNum type="arabicPeriod"/>
            </a:pPr>
            <a:r>
              <a:rPr lang="en-GB"/>
              <a:t>Concern about controlling narratives. If we as an organisation are aware that our data may show that judges are sexist for example, or that there are known issues within our data that the media may spin, or truthfully represent it may be in an organisations interest to claim privacy concerns to protect the organisation. Again when done correctly there are few privacy concerns.</a:t>
            </a:r>
            <a:endParaRPr/>
          </a:p>
          <a:p>
            <a:pPr marL="457200" lvl="0" indent="-298450" algn="l" rtl="0">
              <a:spcBef>
                <a:spcPts val="0"/>
              </a:spcBef>
              <a:spcAft>
                <a:spcPts val="0"/>
              </a:spcAft>
              <a:buSzPts val="1100"/>
              <a:buAutoNum type="arabicPeriod"/>
            </a:pPr>
            <a:r>
              <a:rPr lang="en-GB"/>
              <a:t>Concern about synthetic data being misinterpreted as real. If we have a dataset well documented, with the same name and distributions this could be a problem. Even internally we could mix up synthetic and real data. A solution here is very clear separation between real and synthetic data. We could even go as far as renaming the datasets as synth_transactions.csv, or prepending all the columns or data with the word “synth” or “test”. If we release this data publicly without these clear flags somebody could claim to have real data.</a:t>
            </a:r>
            <a:endParaRPr/>
          </a:p>
          <a:p>
            <a:pPr marL="457200" lvl="0" indent="-298450" algn="l" rtl="0">
              <a:spcBef>
                <a:spcPts val="0"/>
              </a:spcBef>
              <a:spcAft>
                <a:spcPts val="0"/>
              </a:spcAft>
              <a:buSzPts val="1100"/>
              <a:buAutoNum type="arabicPeriod"/>
            </a:pPr>
            <a:r>
              <a:rPr lang="en-GB"/>
              <a:t>It’s okay to admit we might lack resources. Data synthesis grows in complexity with the complexity of our data. As we’ve seen simulating a dice roll could be trivial, but generating a cohesive city with life-like individuals is going to be a huge technical undertaking. Data synthesis requires technical expertise, time and money.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4501f32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4501f32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have any questions during or after this webinar, please click the Q&amp;A tab along the bottom menu of Zoom.</a:t>
            </a:r>
          </a:p>
          <a:p>
            <a:pPr marL="0" lvl="0" indent="0" algn="l" rtl="0">
              <a:spcBef>
                <a:spcPts val="0"/>
              </a:spcBef>
              <a:spcAft>
                <a:spcPts val="0"/>
              </a:spcAft>
              <a:buNone/>
            </a:pPr>
            <a:r>
              <a:rPr lang="en-GB"/>
              <a:t>Feel free to ask questions during the talk and a facilitator will try to answer swiftly.</a:t>
            </a:r>
          </a:p>
          <a:p>
            <a:pPr marL="0" lvl="0" indent="0" algn="l" rtl="0">
              <a:spcBef>
                <a:spcPts val="0"/>
              </a:spcBef>
              <a:spcAft>
                <a:spcPts val="0"/>
              </a:spcAft>
              <a:buNone/>
            </a:pPr>
            <a:r>
              <a:rPr lang="en-GB"/>
              <a:t>Otherwise there will be time for questions at the end, so feel free to ask early and often.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be33a1a0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be33a1a0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Next we discuss the purposes and features synthetic data might have.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GB"/>
              <a:t>There are a few main features of synthetic data, how important these are depends on the purpose of our synthetic data.</a:t>
            </a:r>
            <a:endParaRPr/>
          </a:p>
          <a:p>
            <a:pPr marL="0" lvl="0" indent="0" algn="l" rtl="0">
              <a:spcBef>
                <a:spcPts val="0"/>
              </a:spcBef>
              <a:spcAft>
                <a:spcPts val="0"/>
              </a:spcAft>
              <a:buNone/>
            </a:pPr>
            <a:endParaRPr/>
          </a:p>
          <a:p>
            <a:pPr marL="0" lvl="0" indent="0" algn="l" rtl="0">
              <a:spcBef>
                <a:spcPts val="0"/>
              </a:spcBef>
              <a:spcAft>
                <a:spcPts val="0"/>
              </a:spcAft>
              <a:buNone/>
            </a:pPr>
            <a:r>
              <a:rPr lang="en-GB"/>
              <a:t>Anonymity - this refers to whether there are still methods by which we could discover information on individuals. Use of real names, addresses and other protected features here are problematic. We have to be careful when training a model that we aren’t exposing our outliers.</a:t>
            </a:r>
            <a:endParaRPr/>
          </a:p>
          <a:p>
            <a:pPr marL="0" lvl="0" indent="0" algn="l" rtl="0">
              <a:spcBef>
                <a:spcPts val="0"/>
              </a:spcBef>
              <a:spcAft>
                <a:spcPts val="0"/>
              </a:spcAft>
              <a:buNone/>
            </a:pPr>
            <a:endParaRPr/>
          </a:p>
          <a:p>
            <a:pPr marL="0" lvl="0" indent="0" algn="l" rtl="0">
              <a:spcBef>
                <a:spcPts val="0"/>
              </a:spcBef>
              <a:spcAft>
                <a:spcPts val="0"/>
              </a:spcAft>
              <a:buNone/>
            </a:pPr>
            <a:r>
              <a:rPr lang="en-GB"/>
              <a:t>Structure - We ask is the data in the same shape? Is it useful to redact certain columns, for example do our models actually need the first_name field? Do all columns hold valid data for example nobody has an age -1. Do our columns hold similar distributions to the real data?</a:t>
            </a:r>
            <a:endParaRPr/>
          </a:p>
          <a:p>
            <a:pPr marL="0" lvl="0" indent="0" algn="l" rtl="0">
              <a:spcBef>
                <a:spcPts val="0"/>
              </a:spcBef>
              <a:spcAft>
                <a:spcPts val="0"/>
              </a:spcAft>
              <a:buNone/>
            </a:pPr>
            <a:endParaRPr/>
          </a:p>
          <a:p>
            <a:pPr marL="0" lvl="0" indent="0" algn="l" rtl="0">
              <a:spcBef>
                <a:spcPts val="0"/>
              </a:spcBef>
              <a:spcAft>
                <a:spcPts val="0"/>
              </a:spcAft>
              <a:buNone/>
            </a:pPr>
            <a:r>
              <a:rPr lang="en-GB"/>
              <a:t>Indistinguishability - to a trained eye could we pick out the synthetic data from the real data.</a:t>
            </a:r>
            <a:endParaRPr/>
          </a:p>
          <a:p>
            <a:pPr marL="0" lvl="0" indent="0" algn="l" rtl="0">
              <a:spcBef>
                <a:spcPts val="0"/>
              </a:spcBef>
              <a:spcAft>
                <a:spcPts val="0"/>
              </a:spcAft>
              <a:buNone/>
            </a:pPr>
            <a:endParaRPr/>
          </a:p>
          <a:p>
            <a:pPr marL="0" lvl="0" indent="0" algn="l" rtl="0">
              <a:spcBef>
                <a:spcPts val="0"/>
              </a:spcBef>
              <a:spcAft>
                <a:spcPts val="0"/>
              </a:spcAft>
              <a:buNone/>
            </a:pPr>
            <a:r>
              <a:rPr lang="en-GB"/>
              <a:t>Relationships - Are the relationships between columns maintained as well as valid? Does weight and age correctly correlate for example?</a:t>
            </a:r>
            <a:endParaRPr/>
          </a:p>
          <a:p>
            <a:pPr marL="0" lvl="0" indent="0" algn="l" rtl="0">
              <a:spcBef>
                <a:spcPts val="0"/>
              </a:spcBef>
              <a:spcAft>
                <a:spcPts val="0"/>
              </a:spcAft>
              <a:buNone/>
            </a:pPr>
            <a:endParaRPr/>
          </a:p>
          <a:p>
            <a:pPr marL="0" lvl="0" indent="0" algn="l" rtl="0">
              <a:spcBef>
                <a:spcPts val="0"/>
              </a:spcBef>
              <a:spcAft>
                <a:spcPts val="0"/>
              </a:spcAft>
              <a:buNone/>
            </a:pPr>
            <a:r>
              <a:rPr lang="en-GB"/>
              <a:t>Size - Is our dataset the same size, or larger than the original data? In some cases we might only need to generate a handful of rows.</a:t>
            </a:r>
            <a:endParaRPr/>
          </a:p>
          <a:p>
            <a:pPr marL="0" lvl="0" indent="0" algn="l" rtl="0">
              <a:spcBef>
                <a:spcPts val="0"/>
              </a:spcBef>
              <a:spcAft>
                <a:spcPts val="0"/>
              </a:spcAft>
              <a:buNone/>
            </a:pPr>
            <a:endParaRPr/>
          </a:p>
          <a:p>
            <a:pPr marL="0" lvl="0" indent="0" algn="l" rtl="0">
              <a:spcBef>
                <a:spcPts val="0"/>
              </a:spcBef>
              <a:spcAft>
                <a:spcPts val="0"/>
              </a:spcAft>
              <a:buNone/>
            </a:pPr>
            <a:r>
              <a:rPr lang="en-GB"/>
              <a:t>Documentation - Are the quirks and metadata well documented? Could we safely expose some averages or standard deviations of our columns? Do we understand the quirks of this dataset, for example how a gender column is used might vary largely dataset to dataset.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be33a1a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abe33a1a0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These are five common purposes for Synthetic data</a:t>
            </a:r>
            <a:endParaRPr/>
          </a:p>
          <a:p>
            <a:pPr marL="457200" lvl="0" indent="-298450" algn="l" rtl="0">
              <a:spcBef>
                <a:spcPts val="0"/>
              </a:spcBef>
              <a:spcAft>
                <a:spcPts val="0"/>
              </a:spcAft>
              <a:buSzPts val="1100"/>
              <a:buAutoNum type="arabicPeriod"/>
            </a:pPr>
            <a:r>
              <a:rPr lang="en-GB"/>
              <a:t>Machine Learning - This synthetic data will be used to improve the training of a model.</a:t>
            </a:r>
            <a:endParaRPr/>
          </a:p>
          <a:p>
            <a:pPr marL="457200" lvl="0" indent="-298450" algn="l" rtl="0">
              <a:spcBef>
                <a:spcPts val="0"/>
              </a:spcBef>
              <a:spcAft>
                <a:spcPts val="0"/>
              </a:spcAft>
              <a:buSzPts val="1100"/>
              <a:buAutoNum type="arabicPeriod"/>
            </a:pPr>
            <a:r>
              <a:rPr lang="en-GB"/>
              <a:t>Analysis - Data that is shared with 3rd parties for analysis, research and peer-review.</a:t>
            </a:r>
            <a:endParaRPr/>
          </a:p>
          <a:p>
            <a:pPr marL="457200" lvl="0" indent="-298450" algn="l" rtl="0">
              <a:spcBef>
                <a:spcPts val="0"/>
              </a:spcBef>
              <a:spcAft>
                <a:spcPts val="0"/>
              </a:spcAft>
              <a:buSzPts val="1100"/>
              <a:buAutoNum type="arabicPeriod"/>
            </a:pPr>
            <a:r>
              <a:rPr lang="en-GB"/>
              <a:t>Recruitment - this could be used to assess a candidate's aptitude before applying for a PhD topic, or when hiring a professional to work at your company. </a:t>
            </a:r>
          </a:p>
          <a:p>
            <a:pPr marL="457200" lvl="0" indent="-298450" algn="l" rtl="0">
              <a:spcBef>
                <a:spcPts val="0"/>
              </a:spcBef>
              <a:spcAft>
                <a:spcPts val="0"/>
              </a:spcAft>
              <a:buSzPts val="1100"/>
              <a:buAutoNum type="arabicPeriod"/>
            </a:pPr>
            <a:r>
              <a:rPr lang="en-GB"/>
              <a:t>Showcase - This display data is used to encourage users to engage with an open dataset, or apply to get full access to an unrestricted dataset. It could be a few simple rows, or a large dataset constructed for use at a hackathon or to demonstrate the layout of sensitive data. You could alternatively say that showcase data is primarily a marketing tool.</a:t>
            </a:r>
            <a:endParaRPr/>
          </a:p>
          <a:p>
            <a:pPr marL="457200" lvl="0" indent="-298450" algn="l" rtl="0">
              <a:spcBef>
                <a:spcPts val="0"/>
              </a:spcBef>
              <a:spcAft>
                <a:spcPts val="0"/>
              </a:spcAft>
              <a:buSzPts val="1100"/>
              <a:buAutoNum type="arabicPeriod"/>
            </a:pPr>
            <a:r>
              <a:rPr lang="en-GB"/>
              <a:t>Testing - This data is used purely to test existing systems, invalid data here could cause APIs or websites to crash. While a purpose could be to break systems, we need to understand the requirements of those systems to make sure we are testing realistically.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Now these purposes all require different features. With each of these features potentially comes it’s own complexity.</a:t>
            </a:r>
          </a:p>
          <a:p>
            <a:pPr marL="158750" indent="0">
              <a:buNone/>
            </a:pPr>
            <a:endParaRPr lang="en-GB"/>
          </a:p>
          <a:p>
            <a:pPr marL="158750" indent="0">
              <a:buNone/>
            </a:pPr>
            <a:r>
              <a:rPr lang="en-GB" b="0" i="0">
                <a:solidFill>
                  <a:srgbClr val="1A1A1A"/>
                </a:solidFill>
                <a:effectLst/>
                <a:latin typeface="-apple-system"/>
              </a:rPr>
              <a:t>Photo by </a:t>
            </a:r>
            <a:r>
              <a:rPr lang="en-GB" b="1" i="0" u="none" strike="noStrike">
                <a:solidFill>
                  <a:srgbClr val="1A1A1A"/>
                </a:solidFill>
                <a:effectLst/>
                <a:latin typeface="-apple-system"/>
                <a:hlinkClick r:id="rId3"/>
              </a:rPr>
              <a:t>Lenin Estrada</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Tree>
    <p:extLst>
      <p:ext uri="{BB962C8B-B14F-4D97-AF65-F5344CB8AC3E}">
        <p14:creationId xmlns:p14="http://schemas.microsoft.com/office/powerpoint/2010/main" val="425769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the Machine Learning purpose our data:</a:t>
            </a:r>
            <a:endParaRPr/>
          </a:p>
          <a:p>
            <a:pPr marL="0" lvl="0" indent="0" algn="l" rtl="0">
              <a:spcBef>
                <a:spcPts val="0"/>
              </a:spcBef>
              <a:spcAft>
                <a:spcPts val="0"/>
              </a:spcAft>
              <a:buNone/>
            </a:pPr>
            <a:r>
              <a:rPr lang="en-GB"/>
              <a:t>Must be anonymous, If our synthetic data is showing the same weaknesses as the real data we could be exposing individuals in our predictions.</a:t>
            </a:r>
            <a:endParaRPr/>
          </a:p>
          <a:p>
            <a:pPr marL="0" lvl="0" indent="0" algn="l" rtl="0">
              <a:spcBef>
                <a:spcPts val="0"/>
              </a:spcBef>
              <a:spcAft>
                <a:spcPts val="0"/>
              </a:spcAft>
              <a:buNone/>
            </a:pPr>
            <a:r>
              <a:rPr lang="en-GB"/>
              <a:t>The structure must be similar to, or a subset of the real data. Free Text fields could be ignored but most categorical or numerical data should be kept until shown understood or irrelevant.</a:t>
            </a:r>
            <a:endParaRPr/>
          </a:p>
          <a:p>
            <a:pPr marL="0" lvl="0" indent="0" algn="l" rtl="0">
              <a:spcBef>
                <a:spcPts val="0"/>
              </a:spcBef>
              <a:spcAft>
                <a:spcPts val="0"/>
              </a:spcAft>
              <a:buNone/>
            </a:pPr>
            <a:r>
              <a:rPr lang="en-GB"/>
              <a:t>While we could get away with replacing </a:t>
            </a:r>
            <a:r>
              <a:rPr lang="en-GB" err="1"/>
              <a:t>freetext</a:t>
            </a:r>
            <a:r>
              <a:rPr lang="en-GB"/>
              <a:t> with something less personal, it depends heavily on our context. Using nonsensical names might be a good way for humans to recognise this as synthetic without affecting the model.</a:t>
            </a:r>
            <a:endParaRPr/>
          </a:p>
          <a:p>
            <a:pPr marL="0" lvl="0" indent="0" algn="l" rtl="0">
              <a:spcBef>
                <a:spcPts val="0"/>
              </a:spcBef>
              <a:spcAft>
                <a:spcPts val="0"/>
              </a:spcAft>
              <a:buNone/>
            </a:pPr>
            <a:r>
              <a:rPr lang="en-GB"/>
              <a:t>The relationships between variables must be maintained. This is the crutch that Machine Learning is reliant on, if we deviate too far from our original data our accuracy will suffer.</a:t>
            </a:r>
            <a:endParaRPr/>
          </a:p>
          <a:p>
            <a:pPr marL="0" lvl="0" indent="0" algn="l" rtl="0">
              <a:spcBef>
                <a:spcPts val="0"/>
              </a:spcBef>
              <a:spcAft>
                <a:spcPts val="0"/>
              </a:spcAft>
              <a:buNone/>
            </a:pPr>
            <a:r>
              <a:rPr lang="en-GB"/>
              <a:t>The size of this dataset should be at least as big as the real dataset, and as a cost-effective method of generating more we are limited mostly by storage costs.</a:t>
            </a:r>
            <a:endParaRPr/>
          </a:p>
          <a:p>
            <a:pPr marL="0" lvl="0" indent="0" algn="l" rtl="0">
              <a:spcBef>
                <a:spcPts val="0"/>
              </a:spcBef>
              <a:spcAft>
                <a:spcPts val="0"/>
              </a:spcAft>
              <a:buNone/>
            </a:pPr>
            <a:r>
              <a:rPr lang="en-GB"/>
              <a:t>Finally any quirks of the data need to be documented as whoever is performing the machine learning needs to understand how your data relates with the problem context. They also may need to pre-process data based on these requirements.</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the Analysis purpose we may not need to anonymise the data if this data is shared internally. That being said personal data needs clear justification for use within GDPR constraints. Also you are limited in who you can ask for help, for example if you employ a 3rd party to perform your analysis there may be more hoops to jump through.</a:t>
            </a:r>
            <a:endParaRPr/>
          </a:p>
          <a:p>
            <a:pPr marL="0" lvl="0" indent="0" algn="l" rtl="0">
              <a:spcBef>
                <a:spcPts val="0"/>
              </a:spcBef>
              <a:spcAft>
                <a:spcPts val="0"/>
              </a:spcAft>
              <a:buNone/>
            </a:pPr>
            <a:r>
              <a:rPr lang="en-GB"/>
              <a:t>The structure could be identical to the real data, but a subset of the data might be acceptable here.</a:t>
            </a:r>
            <a:endParaRPr/>
          </a:p>
          <a:p>
            <a:pPr marL="0" lvl="0" indent="0" algn="l" rtl="0">
              <a:spcBef>
                <a:spcPts val="0"/>
              </a:spcBef>
              <a:spcAft>
                <a:spcPts val="0"/>
              </a:spcAft>
              <a:buNone/>
            </a:pPr>
            <a:r>
              <a:rPr lang="en-GB"/>
              <a:t>Again data for analysis when synthesized needs to be indistinguishable from the real data, and maintain the relationships between fields.</a:t>
            </a:r>
            <a:endParaRPr/>
          </a:p>
          <a:p>
            <a:pPr marL="0" lvl="0" indent="0" algn="l" rtl="0">
              <a:spcBef>
                <a:spcPts val="0"/>
              </a:spcBef>
              <a:spcAft>
                <a:spcPts val="0"/>
              </a:spcAft>
              <a:buNone/>
            </a:pPr>
            <a:r>
              <a:rPr lang="en-GB"/>
              <a:t>We could get away with approximating our full dataset so that analysis can be performed to understand trends on a smaller dataset, taking less time.</a:t>
            </a:r>
            <a:endParaRPr/>
          </a:p>
          <a:p>
            <a:pPr marL="0" lvl="0" indent="0" algn="l" rtl="0">
              <a:spcBef>
                <a:spcPts val="0"/>
              </a:spcBef>
              <a:spcAft>
                <a:spcPts val="0"/>
              </a:spcAft>
              <a:buNone/>
            </a:pPr>
            <a:r>
              <a:rPr lang="en-GB"/>
              <a:t>Documentation of quirks is still needed.</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67552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b="0" i="0">
              <a:solidFill>
                <a:srgbClr val="1A1A1A"/>
              </a:solidFill>
              <a:effectLst/>
              <a:latin typeface="-apple-syste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For the recruitment case it’s very common when applying for a data job to be given an interview based on a take-home task. This task may consist of a famous dataset, and the prompt “explore this dataset and present 3 insights”. What could be even better is to generate a synthetic version of some internal data, this way your discussion can exist in a domain closer to the work undertaken in the real role.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The company could also introduce particular errors, and distributions in hopes that the candidate will find them and bring them up in the interview. </a:t>
            </a:r>
            <a:endParaRPr lang="en-GB" b="0" i="0">
              <a:solidFill>
                <a:srgbClr val="1A1A1A"/>
              </a:solidFill>
              <a:effectLst/>
              <a:latin typeface="-apple-system"/>
            </a:endParaRPr>
          </a:p>
          <a:p>
            <a:pPr marL="158750" indent="0">
              <a:buNone/>
            </a:pPr>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cottonbro</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Tree>
    <p:extLst>
      <p:ext uri="{BB962C8B-B14F-4D97-AF65-F5344CB8AC3E}">
        <p14:creationId xmlns:p14="http://schemas.microsoft.com/office/powerpoint/2010/main" val="3200534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recruitment we must guarantee anonymity in our data. These are people that may be spiteful when they don’t get a job so we could have malicious holders of data.</a:t>
            </a:r>
            <a:endParaRPr/>
          </a:p>
          <a:p>
            <a:pPr marL="0" lvl="0" indent="0" algn="l" rtl="0">
              <a:spcBef>
                <a:spcPts val="0"/>
              </a:spcBef>
              <a:spcAft>
                <a:spcPts val="0"/>
              </a:spcAft>
              <a:buNone/>
            </a:pPr>
            <a:r>
              <a:rPr lang="en-GB"/>
              <a:t>The structure could be identical to, or a subset of the real data, we might want to simplify the problem out of respect for the candidates time.</a:t>
            </a:r>
            <a:endParaRPr/>
          </a:p>
          <a:p>
            <a:pPr marL="0" lvl="0" indent="0" algn="l" rtl="0">
              <a:spcBef>
                <a:spcPts val="0"/>
              </a:spcBef>
              <a:spcAft>
                <a:spcPts val="0"/>
              </a:spcAft>
              <a:buNone/>
            </a:pPr>
            <a:r>
              <a:rPr lang="en-GB"/>
              <a:t>In this case we could intentionally make it obvious that the data is synthetic by using intentionally fake sounding values for free text fields or even column headings.</a:t>
            </a:r>
            <a:endParaRPr/>
          </a:p>
          <a:p>
            <a:pPr marL="0" lvl="0" indent="0" algn="l" rtl="0">
              <a:spcBef>
                <a:spcPts val="0"/>
              </a:spcBef>
              <a:spcAft>
                <a:spcPts val="0"/>
              </a:spcAft>
              <a:buNone/>
            </a:pPr>
            <a:r>
              <a:rPr lang="en-GB"/>
              <a:t>Depending on what we want to assess in the individual we may want to maintain or tweak some existing relationships. </a:t>
            </a:r>
            <a:endParaRPr/>
          </a:p>
          <a:p>
            <a:pPr marL="0" lvl="0" indent="0" algn="l" rtl="0">
              <a:spcBef>
                <a:spcPts val="0"/>
              </a:spcBef>
              <a:spcAft>
                <a:spcPts val="0"/>
              </a:spcAft>
              <a:buNone/>
            </a:pPr>
            <a:r>
              <a:rPr lang="en-GB"/>
              <a:t>We may limit the size so that we can send out data over email instead of giving access to Gigabytes of data.</a:t>
            </a:r>
            <a:endParaRPr/>
          </a:p>
          <a:p>
            <a:pPr marL="0" lvl="0" indent="0" algn="l" rtl="0">
              <a:spcBef>
                <a:spcPts val="0"/>
              </a:spcBef>
              <a:spcAft>
                <a:spcPts val="0"/>
              </a:spcAft>
              <a:buNone/>
            </a:pPr>
            <a:r>
              <a:rPr lang="en-GB"/>
              <a:t>Documentation of any quirks or features of the data is needed for the candidate to elicit meaning, however, we could hold back here to further assess a candidate.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5502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showcase data we can cut the most corners. Showcase data could be as simple as 5 handcrafted rows that show the general shape of the data that could be listed in your GitHub description. It could, however, be a dataset as large as the real data to practice analysis before going through the process of getting full access.</a:t>
            </a:r>
          </a:p>
          <a:p>
            <a:pPr marL="0" lvl="0" indent="0" algn="l" rtl="0">
              <a:spcBef>
                <a:spcPts val="0"/>
              </a:spcBef>
              <a:spcAft>
                <a:spcPts val="0"/>
              </a:spcAft>
              <a:buNone/>
            </a:pPr>
            <a:r>
              <a:rPr lang="en-GB"/>
              <a:t>The purpose here is to showcase what a user would get from your data, without requiring them to fill in a large amount of paperwork. If you maintain any data behind closed doors that there could be benefit from being open this would be my suggested first step.</a:t>
            </a:r>
            <a:endParaRPr/>
          </a:p>
          <a:p>
            <a:pPr marL="0" lvl="0" indent="0" algn="l" rtl="0">
              <a:spcBef>
                <a:spcPts val="0"/>
              </a:spcBef>
              <a:spcAft>
                <a:spcPts val="0"/>
              </a:spcAft>
              <a:buNone/>
            </a:pPr>
            <a:r>
              <a:rPr lang="en-GB"/>
              <a:t>Of course, we need to maintain anonymity in any dataset that will be freely seen.</a:t>
            </a:r>
            <a:endParaRPr/>
          </a:p>
          <a:p>
            <a:pPr marL="0" lvl="0" indent="0" algn="l" rtl="0">
              <a:spcBef>
                <a:spcPts val="0"/>
              </a:spcBef>
              <a:spcAft>
                <a:spcPts val="0"/>
              </a:spcAft>
              <a:buNone/>
            </a:pPr>
            <a:r>
              <a:rPr lang="en-GB"/>
              <a:t>We can cut some corners on structure, maybe only showing a few rows, and a few valid columns.</a:t>
            </a:r>
            <a:endParaRPr/>
          </a:p>
          <a:p>
            <a:pPr marL="0" lvl="0" indent="0" algn="l" rtl="0">
              <a:spcBef>
                <a:spcPts val="0"/>
              </a:spcBef>
              <a:spcAft>
                <a:spcPts val="0"/>
              </a:spcAft>
              <a:buNone/>
            </a:pPr>
            <a:r>
              <a:rPr lang="en-GB"/>
              <a:t>It doesn’t matter if these rows use obviously fake data as users should know it is an example.</a:t>
            </a:r>
            <a:endParaRPr/>
          </a:p>
          <a:p>
            <a:pPr marL="0" lvl="0" indent="0" algn="l" rtl="0">
              <a:spcBef>
                <a:spcPts val="0"/>
              </a:spcBef>
              <a:spcAft>
                <a:spcPts val="0"/>
              </a:spcAft>
              <a:buNone/>
            </a:pPr>
            <a:r>
              <a:rPr lang="en-GB"/>
              <a:t>We could, but don’t need to maintain any relationships here as long as our data is valid as these showcase rows will not be used for the final analysis or training.</a:t>
            </a:r>
            <a:endParaRPr/>
          </a:p>
          <a:p>
            <a:pPr marL="0" lvl="0" indent="0" algn="l" rtl="0">
              <a:spcBef>
                <a:spcPts val="0"/>
              </a:spcBef>
              <a:spcAft>
                <a:spcPts val="0"/>
              </a:spcAft>
              <a:buNone/>
            </a:pPr>
            <a:r>
              <a:rPr lang="en-GB"/>
              <a:t>Again for size, we only need a few rows here to prove our point, but we could be as big as the real dataset.</a:t>
            </a:r>
            <a:endParaRPr/>
          </a:p>
          <a:p>
            <a:pPr marL="0" lvl="0" indent="0" algn="l" rtl="0">
              <a:spcBef>
                <a:spcPts val="0"/>
              </a:spcBef>
              <a:spcAft>
                <a:spcPts val="0"/>
              </a:spcAft>
              <a:buNone/>
            </a:pPr>
            <a:r>
              <a:rPr lang="en-GB"/>
              <a:t>As this is showcase data, we need the clearest documentation here. This is data we are expecting people outside our context to make use of.</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74087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testing data we can use clearly synthetic data, and it might serve us to do so. For example a travel company might place a fake hotel in the middle of the ocean, or on the moon to make it clear it’s not a real hotel. Although this data can be nonsensical, it must be valid and conform to the rules of existing data, or risk needlessly braking systems. Though braking systems may be the intention there are ways to do this in safe environments, rather than taking down live services.</a:t>
            </a:r>
            <a:endParaRPr/>
          </a:p>
          <a:p>
            <a:pPr marL="0" lvl="0" indent="0" algn="l" rtl="0">
              <a:spcBef>
                <a:spcPts val="0"/>
              </a:spcBef>
              <a:spcAft>
                <a:spcPts val="0"/>
              </a:spcAft>
              <a:buNone/>
            </a:pPr>
            <a:r>
              <a:rPr lang="en-GB"/>
              <a:t>Even though this data is used internally, it is not ethical or safe to use personal data for the sake of testing. With the right mistake we could accidentally make a payment or cause real problems for users by playing with their data. It’s best to create artificial users.</a:t>
            </a:r>
            <a:endParaRPr/>
          </a:p>
          <a:p>
            <a:pPr marL="0" lvl="0" indent="0" algn="l" rtl="0">
              <a:spcBef>
                <a:spcPts val="0"/>
              </a:spcBef>
              <a:spcAft>
                <a:spcPts val="0"/>
              </a:spcAft>
              <a:buNone/>
            </a:pPr>
            <a:r>
              <a:rPr lang="en-GB"/>
              <a:t>The structure of the data must be identical to what these systems are used to receiving. If there is functionality that should exist but doesn’t for example the system should accept Hanzi Chinese characters in the name field, but being a small UK based company hasn’t done so yet,  we can use this for testing, as our system could realistically encounter this.</a:t>
            </a:r>
            <a:endParaRPr/>
          </a:p>
          <a:p>
            <a:pPr marL="0" lvl="0" indent="0" algn="l" rtl="0">
              <a:spcBef>
                <a:spcPts val="0"/>
              </a:spcBef>
              <a:spcAft>
                <a:spcPts val="0"/>
              </a:spcAft>
              <a:buNone/>
            </a:pPr>
            <a:r>
              <a:rPr lang="en-GB"/>
              <a:t>Our data doesn’t have to blend in with real data though. We could use intentionally nonsensical names like TEST TESTERSON so if anything does go wrong, we know it’s only an internal problem.</a:t>
            </a:r>
            <a:endParaRPr/>
          </a:p>
          <a:p>
            <a:pPr marL="0" lvl="0" indent="0" algn="l" rtl="0">
              <a:spcBef>
                <a:spcPts val="0"/>
              </a:spcBef>
              <a:spcAft>
                <a:spcPts val="0"/>
              </a:spcAft>
              <a:buNone/>
            </a:pPr>
            <a:r>
              <a:rPr lang="en-GB"/>
              <a:t>We may want to maintain relationships between columns, though this will depend on the business logic we are testing. In most cases as long as the data is valid in structure we don’t need to worry about this.</a:t>
            </a:r>
            <a:endParaRPr/>
          </a:p>
          <a:p>
            <a:pPr marL="0" lvl="0" indent="0" algn="l" rtl="0">
              <a:spcBef>
                <a:spcPts val="0"/>
              </a:spcBef>
              <a:spcAft>
                <a:spcPts val="0"/>
              </a:spcAft>
              <a:buNone/>
            </a:pPr>
            <a:r>
              <a:rPr lang="en-GB"/>
              <a:t>In terms of size we may want to generate a handful of cases, or one of each realistic edge case. We may want to test our API once an hour. We are talking about less than 1000 rows of data a day, it may need to be generated in real-time.</a:t>
            </a:r>
            <a:endParaRPr/>
          </a:p>
          <a:p>
            <a:pPr marL="0" lvl="0" indent="0" algn="l" rtl="0">
              <a:spcBef>
                <a:spcPts val="0"/>
              </a:spcBef>
              <a:spcAft>
                <a:spcPts val="0"/>
              </a:spcAft>
              <a:buNone/>
            </a:pPr>
            <a:r>
              <a:rPr lang="en-GB"/>
              <a:t>Hopefully within an organisation that cares about testing, there is enough access to knowledge to make documentation simpler.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83775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be33a1a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be33a1a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rPr>
              <a:t>Thanks for bearing with those information-dense tables!</a:t>
            </a:r>
          </a:p>
          <a:p>
            <a:pPr marL="0" lvl="0" indent="0" algn="l" rtl="0">
              <a:spcBef>
                <a:spcPts val="0"/>
              </a:spcBef>
              <a:spcAft>
                <a:spcPts val="0"/>
              </a:spcAft>
              <a:buNone/>
            </a:pPr>
            <a:endParaRPr lang="en-GB" b="1">
              <a:solidFill>
                <a:schemeClr val="dk1"/>
              </a:solidFill>
            </a:endParaRPr>
          </a:p>
          <a:p>
            <a:pPr marL="0" lvl="0" indent="0" algn="l" rtl="0">
              <a:spcBef>
                <a:spcPts val="0"/>
              </a:spcBef>
              <a:spcAft>
                <a:spcPts val="0"/>
              </a:spcAft>
              <a:buNone/>
            </a:pPr>
            <a:r>
              <a:rPr lang="en-GB" b="0">
                <a:solidFill>
                  <a:schemeClr val="dk1"/>
                </a:solidFill>
              </a:rPr>
              <a:t>As we assess these different purposes and features, we find the context-specific solutions to the problem of data synthesis vary.</a:t>
            </a:r>
          </a:p>
          <a:p>
            <a:pPr marL="0" lvl="0" indent="0" algn="l" rtl="0">
              <a:spcBef>
                <a:spcPts val="0"/>
              </a:spcBef>
              <a:spcAft>
                <a:spcPts val="0"/>
              </a:spcAft>
              <a:buNone/>
            </a:pPr>
            <a:endParaRPr lang="en-GB" b="0">
              <a:solidFill>
                <a:schemeClr val="dk1"/>
              </a:solidFill>
            </a:endParaRPr>
          </a:p>
          <a:p>
            <a:pPr marL="0" lvl="0" indent="0" algn="l" rtl="0">
              <a:spcBef>
                <a:spcPts val="0"/>
              </a:spcBef>
              <a:spcAft>
                <a:spcPts val="0"/>
              </a:spcAft>
              <a:buNone/>
            </a:pPr>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Chokniti</a:t>
            </a:r>
            <a:r>
              <a:rPr lang="en-GB" b="1" i="0" u="none" strike="noStrike">
                <a:solidFill>
                  <a:srgbClr val="1A1A1A"/>
                </a:solidFill>
                <a:effectLst/>
                <a:latin typeface="-apple-system"/>
                <a:hlinkClick r:id="rId3"/>
              </a:rPr>
              <a:t> </a:t>
            </a:r>
            <a:r>
              <a:rPr lang="en-GB" b="1" i="0" u="none" strike="noStrike" err="1">
                <a:solidFill>
                  <a:srgbClr val="1A1A1A"/>
                </a:solidFill>
                <a:effectLst/>
                <a:latin typeface="-apple-system"/>
                <a:hlinkClick r:id="rId3"/>
              </a:rPr>
              <a:t>Khongchum</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b="0">
              <a:solidFill>
                <a:schemeClr val="dk1"/>
              </a:solidFill>
            </a:endParaRPr>
          </a:p>
        </p:txBody>
      </p:sp>
    </p:spTree>
    <p:extLst>
      <p:ext uri="{BB962C8B-B14F-4D97-AF65-F5344CB8AC3E}">
        <p14:creationId xmlns:p14="http://schemas.microsoft.com/office/powerpoint/2010/main" val="1436908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a:t>Hello everyone and welcome to this UK Data Service Webinar, Synthetic Data - Part 1.</a:t>
            </a:r>
          </a:p>
          <a:p>
            <a:pPr marL="0" lvl="0" indent="0" algn="l" rtl="0">
              <a:spcBef>
                <a:spcPts val="0"/>
              </a:spcBef>
              <a:spcAft>
                <a:spcPts val="0"/>
              </a:spcAft>
              <a:buNone/>
            </a:pPr>
            <a:endParaRPr lang="en-GB"/>
          </a:p>
          <a:p>
            <a:pPr marL="0" lvl="0" indent="0" algn="l" rtl="0">
              <a:spcBef>
                <a:spcPts val="0"/>
              </a:spcBef>
              <a:spcAft>
                <a:spcPts val="0"/>
              </a:spcAft>
              <a:buNone/>
            </a:pPr>
            <a:r>
              <a:rPr lang="en-GB"/>
              <a:t>I am Joseph Allen, a Research Associate with the UKDS in the University of Manchester.</a:t>
            </a:r>
          </a:p>
          <a:p>
            <a:pPr marL="0" lvl="0" indent="0" algn="l" rtl="0">
              <a:spcBef>
                <a:spcPts val="0"/>
              </a:spcBef>
              <a:spcAft>
                <a:spcPts val="0"/>
              </a:spcAft>
              <a:buNone/>
            </a:pPr>
            <a:endParaRPr lang="en-GB"/>
          </a:p>
          <a:p>
            <a:pPr marL="0" lvl="0" indent="0" algn="l" rtl="0">
              <a:spcBef>
                <a:spcPts val="0"/>
              </a:spcBef>
              <a:spcAft>
                <a:spcPts val="0"/>
              </a:spcAft>
              <a:buNone/>
            </a:pPr>
            <a:r>
              <a:rPr lang="en-GB"/>
              <a:t>Thank you all for coming</a:t>
            </a:r>
          </a:p>
          <a:p>
            <a:endParaRPr lang="en-GB"/>
          </a:p>
        </p:txBody>
      </p:sp>
    </p:spTree>
    <p:extLst>
      <p:ext uri="{BB962C8B-B14F-4D97-AF65-F5344CB8AC3E}">
        <p14:creationId xmlns:p14="http://schemas.microsoft.com/office/powerpoint/2010/main" val="2887304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be33a1a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be33a1a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To make data fit for machine learning purposes we should run some modern data processing, and apply advanced Machine Learning, such as GANs. Again if you are interested in GANs in particular make sure you sign up for the GAN webinar in a few weeks and it’s corresponding code demo!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For the analysis purpose we could redact private data, resample and add random noise to protect privacy. We probably need to do this making use of a programming language to produce a large amount of data.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For recruitment we can cut some corners. The context should be realistic, but the data doesn’t have to be. We can make use of a tool like </a:t>
            </a:r>
            <a:r>
              <a:rPr lang="en-GB" err="1">
                <a:solidFill>
                  <a:schemeClr val="dk1"/>
                </a:solidFill>
              </a:rPr>
              <a:t>Mockaroo</a:t>
            </a:r>
            <a:r>
              <a:rPr lang="en-GB">
                <a:solidFill>
                  <a:schemeClr val="dk1"/>
                </a:solidFill>
              </a:rPr>
              <a:t> to generate 1000 rows of data and modify it ourselves to add outliers or invalid data. We could also force more obvious relationships.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For Showcase data we need a handful of valid rows. Realistically this could be done in Excel or Google Sheets. If we need a larger dataset we could use redaction, resampling and noise.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For Testing data we need realistic data that can be generated at the time a test needs to run. It may be good enough that this is a handful of hand-picked examples, but we may benefit from the real-time generation of data using a data generation library such as Faker.</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3d7f48c9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3d7f48c9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conclude:</a:t>
            </a:r>
            <a:endParaRPr/>
          </a:p>
          <a:p>
            <a:pPr marL="457200" lvl="0" indent="-298450" algn="l" rtl="0">
              <a:spcBef>
                <a:spcPts val="0"/>
              </a:spcBef>
              <a:spcAft>
                <a:spcPts val="0"/>
              </a:spcAft>
              <a:buSzPts val="1100"/>
              <a:buChar char="●"/>
            </a:pPr>
            <a:r>
              <a:rPr lang="en-GB"/>
              <a:t>Synthetic data can create sensitive data, minus the sensitivities.</a:t>
            </a:r>
            <a:endParaRPr/>
          </a:p>
          <a:p>
            <a:pPr marL="457200" lvl="0" indent="-298450" algn="l" rtl="0">
              <a:spcBef>
                <a:spcPts val="0"/>
              </a:spcBef>
              <a:spcAft>
                <a:spcPts val="0"/>
              </a:spcAft>
              <a:buSzPts val="1100"/>
              <a:buChar char="●"/>
            </a:pPr>
            <a:r>
              <a:rPr lang="en-GB"/>
              <a:t>Synthetic data can be a cost-effective way of improving models</a:t>
            </a:r>
            <a:endParaRPr/>
          </a:p>
          <a:p>
            <a:pPr marL="457200" lvl="0" indent="-298450" algn="l" rtl="0">
              <a:spcBef>
                <a:spcPts val="0"/>
              </a:spcBef>
              <a:spcAft>
                <a:spcPts val="0"/>
              </a:spcAft>
              <a:buSzPts val="1100"/>
              <a:buChar char="●"/>
            </a:pPr>
            <a:r>
              <a:rPr lang="en-GB"/>
              <a:t>Synthetic data can make your work more reproducible, extendable and verifiable.</a:t>
            </a:r>
            <a:endParaRPr/>
          </a:p>
          <a:p>
            <a:pPr marL="457200" lvl="0" indent="-298450" algn="l" rtl="0">
              <a:spcBef>
                <a:spcPts val="0"/>
              </a:spcBef>
              <a:spcAft>
                <a:spcPts val="0"/>
              </a:spcAft>
              <a:buSzPts val="1100"/>
              <a:buChar char="●"/>
            </a:pPr>
            <a:r>
              <a:rPr lang="en-GB"/>
              <a:t>We could use synthetic data for a variety of purposes, including improving our model, making our data open and realistically testing our code.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After this webinar ends you should see a prompt to leave some feedback, please go through this short survey as it helps us make better webinars for you!</a:t>
            </a:r>
            <a:endParaRPr lang="en-IE"/>
          </a:p>
        </p:txBody>
      </p:sp>
    </p:spTree>
    <p:extLst>
      <p:ext uri="{BB962C8B-B14F-4D97-AF65-F5344CB8AC3E}">
        <p14:creationId xmlns:p14="http://schemas.microsoft.com/office/powerpoint/2010/main" val="3928085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what you just heard interests you here are some further readings</a:t>
            </a:r>
            <a:endParaRPr/>
          </a:p>
          <a:p>
            <a:pPr marL="0" lvl="0" indent="0" algn="l" rtl="0">
              <a:spcBef>
                <a:spcPts val="0"/>
              </a:spcBef>
              <a:spcAft>
                <a:spcPts val="0"/>
              </a:spcAft>
              <a:buNone/>
            </a:pPr>
            <a:r>
              <a:rPr lang="en-GB"/>
              <a:t>The data in government blog categorises and explains some different methods of data synthesis.</a:t>
            </a:r>
            <a:endParaRPr/>
          </a:p>
          <a:p>
            <a:pPr marL="0" lvl="0" indent="0" algn="l" rtl="0">
              <a:spcBef>
                <a:spcPts val="0"/>
              </a:spcBef>
              <a:spcAft>
                <a:spcPts val="0"/>
              </a:spcAft>
              <a:buNone/>
            </a:pPr>
            <a:r>
              <a:rPr lang="en-GB"/>
              <a:t>The gradient dissent podcast talks with the founder of AI.reverie about synthetic data as an industry.</a:t>
            </a:r>
            <a:endParaRPr/>
          </a:p>
          <a:p>
            <a:pPr marL="0" lvl="0" indent="0" algn="l" rtl="0">
              <a:spcBef>
                <a:spcPts val="0"/>
              </a:spcBef>
              <a:spcAft>
                <a:spcPts val="0"/>
              </a:spcAft>
              <a:buNone/>
            </a:pPr>
            <a:r>
              <a:rPr lang="en-GB"/>
              <a:t>And finally there is a link to my blog post, which this webinar is based on, there are some more technical details there.</a:t>
            </a:r>
            <a:endParaRPr/>
          </a:p>
          <a:p>
            <a:pPr marL="0" lvl="0" indent="0" algn="l" rtl="0">
              <a:spcBef>
                <a:spcPts val="0"/>
              </a:spcBef>
              <a:spcAft>
                <a:spcPts val="0"/>
              </a:spcAft>
              <a:buNone/>
            </a:pPr>
            <a:endParaRPr/>
          </a:p>
          <a:p>
            <a:pPr marL="0" lvl="0" indent="0" algn="l" rtl="0">
              <a:spcBef>
                <a:spcPts val="0"/>
              </a:spcBef>
              <a:spcAft>
                <a:spcPts val="0"/>
              </a:spcAft>
              <a:buNone/>
            </a:pPr>
            <a:r>
              <a:rPr lang="en-GB"/>
              <a:t>But otherwise see you in the next webinar, and we will be taking questions now.</a:t>
            </a: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Thanks everyone and please feel free to start asking any questions now, I will have a look through the Q&amp;A tab shortly.</a:t>
            </a:r>
          </a:p>
          <a:p>
            <a:pPr marL="158750" indent="0">
              <a:buNone/>
            </a:pPr>
            <a:r>
              <a:rPr lang="en-GB"/>
              <a:t>If you have any thoughts that come after this talk, or you’re watching the recording on YouTube feel free to message me on my Twitter or email me at joseph.allen@manchester.ac.uk.</a:t>
            </a:r>
          </a:p>
        </p:txBody>
      </p:sp>
    </p:spTree>
    <p:extLst>
      <p:ext uri="{BB962C8B-B14F-4D97-AF65-F5344CB8AC3E}">
        <p14:creationId xmlns:p14="http://schemas.microsoft.com/office/powerpoint/2010/main" val="2028607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eaa7c56b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aeaa7c56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this introductory webinar we will be covering some of the core concepts of synthetic data.</a:t>
            </a:r>
            <a:endParaRPr/>
          </a:p>
          <a:p>
            <a:pPr marL="0" lvl="0" indent="0" algn="l" rtl="0">
              <a:spcBef>
                <a:spcPts val="0"/>
              </a:spcBef>
              <a:spcAft>
                <a:spcPts val="0"/>
              </a:spcAft>
              <a:buNone/>
            </a:pPr>
            <a:r>
              <a:rPr lang="en-GB"/>
              <a:t>We will ask ourselves, what is synthetic data?</a:t>
            </a:r>
            <a:endParaRPr/>
          </a:p>
          <a:p>
            <a:pPr marL="0" lvl="0" indent="0" algn="l" rtl="0">
              <a:spcBef>
                <a:spcPts val="0"/>
              </a:spcBef>
              <a:spcAft>
                <a:spcPts val="0"/>
              </a:spcAft>
              <a:buNone/>
            </a:pPr>
            <a:r>
              <a:rPr lang="en-GB"/>
              <a:t>We ask ourselves, why should we make synthetic data?</a:t>
            </a:r>
            <a:endParaRPr/>
          </a:p>
          <a:p>
            <a:pPr marL="0" lvl="0" indent="0" algn="l" rtl="0">
              <a:spcBef>
                <a:spcPts val="0"/>
              </a:spcBef>
              <a:spcAft>
                <a:spcPts val="0"/>
              </a:spcAft>
              <a:buNone/>
            </a:pPr>
            <a:r>
              <a:rPr lang="en-GB"/>
              <a:t>We will cover some examples, benefits and suitable purposes of synthetic data</a:t>
            </a:r>
            <a:endParaRPr/>
          </a:p>
          <a:p>
            <a:pPr marL="0" lvl="0" indent="0" algn="l" rtl="0">
              <a:spcBef>
                <a:spcPts val="0"/>
              </a:spcBef>
              <a:spcAft>
                <a:spcPts val="0"/>
              </a:spcAft>
              <a:buNone/>
            </a:pPr>
            <a:r>
              <a:rPr lang="en-GB"/>
              <a:t>Finally we will discuss the features that these different purposes require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3d7f48c9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3d7f48c9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Beyond today's webinar we have 6 more sessions in this series on synthetic data.</a:t>
            </a:r>
            <a:endParaRPr/>
          </a:p>
          <a:p>
            <a:pPr marL="0" lvl="0" indent="0" algn="l" rtl="0">
              <a:spcBef>
                <a:spcPts val="0"/>
              </a:spcBef>
              <a:spcAft>
                <a:spcPts val="0"/>
              </a:spcAft>
              <a:buNone/>
            </a:pPr>
            <a:endParaRPr/>
          </a:p>
          <a:p>
            <a:pPr marL="0" lvl="0" indent="0" algn="l" rtl="0">
              <a:spcBef>
                <a:spcPts val="0"/>
              </a:spcBef>
              <a:spcAft>
                <a:spcPts val="0"/>
              </a:spcAft>
              <a:buNone/>
            </a:pPr>
            <a:r>
              <a:rPr lang="en-GB"/>
              <a:t>Next week we will be running a session on Masking and Redaction, methods for removing sensitive data.</a:t>
            </a:r>
            <a:endParaRPr/>
          </a:p>
          <a:p>
            <a:pPr marL="0" lvl="0" indent="0" algn="l" rtl="0">
              <a:spcBef>
                <a:spcPts val="0"/>
              </a:spcBef>
              <a:spcAft>
                <a:spcPts val="0"/>
              </a:spcAft>
              <a:buNone/>
            </a:pPr>
            <a:r>
              <a:rPr lang="en-GB"/>
              <a:t>Then we have Coarsening and Mimicking, where we reduce the precision of data or replicate existing data to protect privacy.</a:t>
            </a:r>
            <a:endParaRPr/>
          </a:p>
          <a:p>
            <a:pPr marL="0" lvl="0" indent="0" algn="l" rtl="0">
              <a:spcBef>
                <a:spcPts val="0"/>
              </a:spcBef>
              <a:spcAft>
                <a:spcPts val="0"/>
              </a:spcAft>
              <a:buNone/>
            </a:pPr>
            <a:r>
              <a:rPr lang="en-GB"/>
              <a:t>Finally in our last webinar we will cover Generative Adversarial Networks, or GANs.</a:t>
            </a:r>
            <a:endParaRPr/>
          </a:p>
          <a:p>
            <a:pPr marL="0" lvl="0" indent="0" algn="l" rtl="0">
              <a:spcBef>
                <a:spcPts val="0"/>
              </a:spcBef>
              <a:spcAft>
                <a:spcPts val="0"/>
              </a:spcAft>
              <a:buNone/>
            </a:pPr>
            <a:endParaRPr/>
          </a:p>
          <a:p>
            <a:pPr marL="0" lvl="0" indent="0" algn="l" rtl="0">
              <a:spcBef>
                <a:spcPts val="0"/>
              </a:spcBef>
              <a:spcAft>
                <a:spcPts val="0"/>
              </a:spcAft>
              <a:buNone/>
            </a:pPr>
            <a:r>
              <a:rPr lang="en-GB"/>
              <a:t>Then in the weeks following we run a code demo covering the more practical side of each webinar.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aeaa7c56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aeaa7c56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Synthetic data is data that is created that no longer measures, but still represents a real world observation. It may retain qualities of the real world measurements, but doesn’t have to. </a:t>
            </a:r>
            <a:endParaRPr/>
          </a:p>
          <a:p>
            <a:pPr marL="0" lvl="0" indent="0" algn="l" rtl="0">
              <a:spcBef>
                <a:spcPts val="0"/>
              </a:spcBef>
              <a:spcAft>
                <a:spcPts val="0"/>
              </a:spcAft>
              <a:buNone/>
            </a:pPr>
            <a:endParaRPr/>
          </a:p>
          <a:p>
            <a:pPr marL="0" lvl="0" indent="0" algn="l" rtl="0">
              <a:spcBef>
                <a:spcPts val="0"/>
              </a:spcBef>
              <a:spcAft>
                <a:spcPts val="0"/>
              </a:spcAft>
              <a:buNone/>
            </a:pPr>
            <a:r>
              <a:rPr lang="en-GB"/>
              <a:t>This definition might sound very vague, but that’s because there is a variety in the methods and uses of synthetic data. Making up random numbers in your head and writing them down is “data synthesis” but it might not be as useful as a model which generate realistic dice rolls thousands of times a second.</a:t>
            </a:r>
            <a:endParaRPr/>
          </a:p>
          <a:p>
            <a:pPr marL="0" lvl="0" indent="0" algn="l" rtl="0">
              <a:spcBef>
                <a:spcPts val="0"/>
              </a:spcBef>
              <a:spcAft>
                <a:spcPts val="0"/>
              </a:spcAft>
              <a:buNone/>
            </a:pPr>
            <a:endParaRPr/>
          </a:p>
          <a:p>
            <a:pPr marL="0" lvl="0" indent="0" algn="l" rtl="0">
              <a:spcBef>
                <a:spcPts val="0"/>
              </a:spcBef>
              <a:spcAft>
                <a:spcPts val="0"/>
              </a:spcAft>
              <a:buNone/>
            </a:pPr>
            <a:r>
              <a:rPr lang="en-GB"/>
              <a:t>In the world of Machine Learning, however,  the term synthetic data specifically refers to data created by models. Synthetic data is also used to improve the training of these models.</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e4ca0fe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ae4ca0fea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common example is Lorem Ipsum text.</a:t>
            </a:r>
            <a:endParaRPr/>
          </a:p>
          <a:p>
            <a:pPr marL="0" lvl="0" indent="0" algn="l" rtl="0">
              <a:spcBef>
                <a:spcPts val="0"/>
              </a:spcBef>
              <a:spcAft>
                <a:spcPts val="0"/>
              </a:spcAft>
              <a:buNone/>
            </a:pPr>
            <a:endParaRPr/>
          </a:p>
          <a:p>
            <a:pPr marL="0" lvl="0" indent="0" algn="l" rtl="0">
              <a:spcBef>
                <a:spcPts val="0"/>
              </a:spcBef>
              <a:spcAft>
                <a:spcPts val="0"/>
              </a:spcAft>
              <a:buNone/>
            </a:pPr>
            <a:r>
              <a:rPr lang="en-GB"/>
              <a:t>Lorem Ipsum is a placeholder text commonly used in design to allow designers to step away from the meaning of a text while focusing on visuals. This repeating string of characters, though it has meaning, is often generated with this meaning not as a primary purpose. Photoshop even has a plugin that will automatically generate this text in visual elements.</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https://www.sketchbookb.com/journal/2014/8/11/lorem-ipsum-in-photoshop-cc-2014</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e4ca0fea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e4ca0fea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may have heard of Generative Adversarial Networks, or GANs, famous for their abilities to make realistic photos of synthetic celebrities, baseball players and more.</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 https://www.youtube.com/watch?v=G06dEcZ-QTg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51520" y="1329613"/>
            <a:ext cx="7272808" cy="1080119"/>
          </a:xfrm>
        </p:spPr>
        <p:txBody>
          <a:bodyPr>
            <a:normAutofit/>
          </a:bodyPr>
          <a:lstStyle>
            <a:lvl1pPr algn="l">
              <a:defRPr sz="3375" b="0" i="0" baseline="0">
                <a:latin typeface="Arial" panose="020B0604020202020204" pitchFamily="34" charset="0"/>
              </a:defRPr>
            </a:lvl1pPr>
          </a:lstStyle>
          <a:p>
            <a:r>
              <a:rPr lang="en-US"/>
              <a:t>Insert title here (45pt)</a:t>
            </a:r>
            <a:endParaRPr lang="en-GB"/>
          </a:p>
        </p:txBody>
      </p:sp>
      <p:sp>
        <p:nvSpPr>
          <p:cNvPr id="17" name="Subtitle 2"/>
          <p:cNvSpPr>
            <a:spLocks noGrp="1"/>
          </p:cNvSpPr>
          <p:nvPr>
            <p:ph type="subTitle" idx="1" hasCustomPrompt="1"/>
          </p:nvPr>
        </p:nvSpPr>
        <p:spPr>
          <a:xfrm>
            <a:off x="304801" y="2787775"/>
            <a:ext cx="7345541" cy="511261"/>
          </a:xfrm>
        </p:spPr>
        <p:txBody>
          <a:bodyPr>
            <a:noAutofit/>
          </a:bodyPr>
          <a:lstStyle>
            <a:lvl1pPr marL="0" indent="0" algn="l">
              <a:buNone/>
              <a:defRPr sz="2400" baseline="0">
                <a:solidFill>
                  <a:schemeClr val="tx1"/>
                </a:solidFill>
                <a:latin typeface="Arial" panose="020B0604020202020204"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Insert Name and Job Title on separate lines, 32pt</a:t>
            </a:r>
            <a:endParaRPr lang="en-GB"/>
          </a:p>
        </p:txBody>
      </p:sp>
      <p:sp>
        <p:nvSpPr>
          <p:cNvPr id="22" name="Content Placeholder 21"/>
          <p:cNvSpPr>
            <a:spLocks noGrp="1"/>
          </p:cNvSpPr>
          <p:nvPr>
            <p:ph sz="quarter" idx="10" hasCustomPrompt="1"/>
          </p:nvPr>
        </p:nvSpPr>
        <p:spPr>
          <a:xfrm>
            <a:off x="304801" y="3435846"/>
            <a:ext cx="7507559" cy="756347"/>
          </a:xfrm>
        </p:spPr>
        <p:txBody>
          <a:bodyPr>
            <a:noAutofit/>
          </a:bodyPr>
          <a:lstStyle>
            <a:lvl1pPr marL="0" indent="0">
              <a:buNone/>
              <a:defRPr sz="2400" baseline="0">
                <a:latin typeface="Arial" panose="020B0604020202020204" pitchFamily="34" charset="0"/>
              </a:defRPr>
            </a:lvl1pPr>
          </a:lstStyle>
          <a:p>
            <a:pPr lvl="0"/>
            <a:r>
              <a:rPr lang="en-GB"/>
              <a:t>Name of meeting and place followed by date on a separate line, 32pt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539" y="4873574"/>
            <a:ext cx="740363" cy="128446"/>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4809" y="431928"/>
            <a:ext cx="2102945" cy="500442"/>
          </a:xfrm>
          <a:prstGeom prst="rect">
            <a:avLst/>
          </a:prstGeom>
        </p:spPr>
      </p:pic>
    </p:spTree>
    <p:extLst>
      <p:ext uri="{BB962C8B-B14F-4D97-AF65-F5344CB8AC3E}">
        <p14:creationId xmlns:p14="http://schemas.microsoft.com/office/powerpoint/2010/main" val="2931993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467546" y="1815666"/>
            <a:ext cx="5040313" cy="432048"/>
          </a:xfrm>
        </p:spPr>
        <p:txBody>
          <a:bodyPr>
            <a:noAutofit/>
          </a:bodyPr>
          <a:lstStyle>
            <a:lvl1pPr marL="0" indent="0">
              <a:buNone/>
              <a:defRPr sz="2400"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468313" y="2409828"/>
            <a:ext cx="5040312" cy="432197"/>
          </a:xfrm>
        </p:spPr>
        <p:txBody>
          <a:bodyPr>
            <a:noAutofit/>
          </a:bodyPr>
          <a:lstStyle>
            <a:lvl1pPr marL="0" indent="0">
              <a:buNone/>
              <a:defRPr sz="2400"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468313" y="3057528"/>
            <a:ext cx="5040312" cy="540544"/>
          </a:xfrm>
        </p:spPr>
        <p:txBody>
          <a:bodyPr>
            <a:normAutofit/>
          </a:bodyPr>
          <a:lstStyle>
            <a:lvl1pPr marL="0" indent="0">
              <a:buFontTx/>
              <a:buNone/>
              <a:defRPr sz="2400"/>
            </a:lvl1pPr>
          </a:lstStyle>
          <a:p>
            <a:pPr lvl="0"/>
            <a:r>
              <a:rPr lang="en-GB"/>
              <a:t>Email</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326306" y="4594254"/>
            <a:ext cx="1404156" cy="334150"/>
          </a:xfrm>
          <a:prstGeom prst="rect">
            <a:avLst/>
          </a:prstGeom>
          <a:noFill/>
        </p:spPr>
      </p:pic>
      <p:sp>
        <p:nvSpPr>
          <p:cNvPr id="8" name="Google Shape;6;p1">
            <a:extLst>
              <a:ext uri="{FF2B5EF4-FFF2-40B4-BE49-F238E27FC236}">
                <a16:creationId xmlns:a16="http://schemas.microsoft.com/office/drawing/2014/main" id="{D21881F6-AF7D-4E98-97FD-F313AD22E7DD}"/>
              </a:ext>
            </a:extLst>
          </p:cNvPr>
          <p:cNvSpPr txBox="1">
            <a:spLocks noGrp="1"/>
          </p:cNvSpPr>
          <p:nvPr>
            <p:ph type="title" hasCustomPrompt="1"/>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r>
              <a:rPr lang="en-GB"/>
              <a:t>Questions</a:t>
            </a:r>
            <a:endParaRPr/>
          </a:p>
        </p:txBody>
      </p:sp>
    </p:spTree>
    <p:extLst>
      <p:ext uri="{BB962C8B-B14F-4D97-AF65-F5344CB8AC3E}">
        <p14:creationId xmlns:p14="http://schemas.microsoft.com/office/powerpoint/2010/main" val="359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33166"/>
            <a:ext cx="8520600" cy="88456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800">
                <a:solidFill>
                  <a:schemeClr val="tx1"/>
                </a:solidFill>
              </a:defRPr>
            </a:lvl1pPr>
            <a:lvl2pPr marL="914400" lvl="1" indent="-317500">
              <a:spcBef>
                <a:spcPts val="1600"/>
              </a:spcBef>
              <a:spcAft>
                <a:spcPts val="0"/>
              </a:spcAft>
              <a:buSzPts val="1400"/>
              <a:buChar char="○"/>
              <a:defRPr sz="2400">
                <a:solidFill>
                  <a:schemeClr val="tx1"/>
                </a:solidFill>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r>
              <a:rPr lang="en-GB"/>
              <a:t>Test</a:t>
            </a:r>
          </a:p>
          <a:p>
            <a:pPr lvl="1"/>
            <a:r>
              <a:rPr lang="en-GB"/>
              <a:t>test</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168676"/>
            <a:ext cx="8520600" cy="849049"/>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r>
              <a:rPr lang="en-GB"/>
              <a:t>First comment</a:t>
            </a:r>
          </a:p>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4098" name="Picture 2">
            <a:extLst>
              <a:ext uri="{FF2B5EF4-FFF2-40B4-BE49-F238E27FC236}">
                <a16:creationId xmlns:a16="http://schemas.microsoft.com/office/drawing/2014/main" id="{B32E6FA6-AFDD-4B31-B1F7-D30EB477F876}"/>
              </a:ext>
            </a:extLst>
          </p:cNvPr>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l="79343" t="19677" r="8143" b="19655"/>
          <a:stretch/>
        </p:blipFill>
        <p:spPr bwMode="auto">
          <a:xfrm rot="10800000">
            <a:off x="8345010" y="1269776"/>
            <a:ext cx="798990" cy="387372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youtube.com/user/UKDATASERVIC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tinyurl.com/Synth-DataInGov"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hyperlink" Target="http://tinyurl.com/Synth-Blogpost" TargetMode="External"/><Relationship Id="rId4" Type="http://schemas.openxmlformats.org/officeDocument/2006/relationships/hyperlink" Target="http://tinyurl.com/Synth-Podcast"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twitter.com/JosephAllen1234"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hyperlink" Target="https://ukdataservice.ac.uk/about-us/contac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74396"/>
            <a:ext cx="8520600" cy="8433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500"/>
              <a:t>Can you hear us?</a:t>
            </a:r>
            <a:endParaRPr sz="4500"/>
          </a:p>
        </p:txBody>
      </p:sp>
      <p:pic>
        <p:nvPicPr>
          <p:cNvPr id="2050" name="Picture 2">
            <a:extLst>
              <a:ext uri="{FF2B5EF4-FFF2-40B4-BE49-F238E27FC236}">
                <a16:creationId xmlns:a16="http://schemas.microsoft.com/office/drawing/2014/main" id="{436BC2A3-C50F-4DCE-8CF0-EAED18F9431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08" y="596060"/>
            <a:ext cx="4437063"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Examples - Random Numbers</a:t>
            </a:r>
            <a:endParaRPr/>
          </a:p>
        </p:txBody>
      </p:sp>
      <p:pic>
        <p:nvPicPr>
          <p:cNvPr id="112" name="Google Shape;112;p22" descr="Random number generator screenshot"/>
          <p:cNvPicPr preferRelativeResize="0"/>
          <p:nvPr/>
        </p:nvPicPr>
        <p:blipFill>
          <a:blip r:embed="rId3">
            <a:alphaModFix/>
          </a:blip>
          <a:stretch>
            <a:fillRect/>
          </a:stretch>
        </p:blipFill>
        <p:spPr>
          <a:xfrm>
            <a:off x="1509752" y="1658571"/>
            <a:ext cx="6124501" cy="24335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Synthetic Dice</a:t>
            </a:r>
            <a:endParaRPr/>
          </a:p>
        </p:txBody>
      </p:sp>
      <p:pic>
        <p:nvPicPr>
          <p:cNvPr id="118" name="Google Shape;118;p23" descr="A group of blue and black dice"/>
          <p:cNvPicPr preferRelativeResize="0"/>
          <p:nvPr/>
        </p:nvPicPr>
        <p:blipFill>
          <a:blip r:embed="rId3">
            <a:alphaModFix/>
          </a:blip>
          <a:stretch>
            <a:fillRect/>
          </a:stretch>
        </p:blipFill>
        <p:spPr>
          <a:xfrm>
            <a:off x="1853268" y="1277332"/>
            <a:ext cx="5437464" cy="35236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produce Synthetic Data?</a:t>
            </a:r>
            <a:endParaRPr/>
          </a:p>
        </p:txBody>
      </p:sp>
      <p:sp>
        <p:nvSpPr>
          <p:cNvPr id="124" name="Google Shape;124;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a:t>It’s difficult to make data open, whilst protecting privacy.</a:t>
            </a:r>
            <a:endParaRPr sz="2400"/>
          </a:p>
          <a:p>
            <a:pPr marL="457200" lvl="0" indent="-342900" algn="l" rtl="0">
              <a:spcBef>
                <a:spcPts val="0"/>
              </a:spcBef>
              <a:spcAft>
                <a:spcPts val="0"/>
              </a:spcAft>
              <a:buSzPts val="1800"/>
              <a:buChar char="●"/>
            </a:pPr>
            <a:r>
              <a:rPr lang="en-GB" sz="2400"/>
              <a:t>Researchers need to create and use data that does not represent real observations as legitimate parts of their research.</a:t>
            </a:r>
            <a:endParaRPr sz="2400"/>
          </a:p>
          <a:p>
            <a:pPr marL="457200" lvl="0" indent="-342900" algn="l" rtl="0">
              <a:spcBef>
                <a:spcPts val="0"/>
              </a:spcBef>
              <a:spcAft>
                <a:spcPts val="0"/>
              </a:spcAft>
              <a:buSzPts val="1800"/>
              <a:buChar char="●"/>
            </a:pPr>
            <a:r>
              <a:rPr lang="en-GB" sz="2400"/>
              <a:t>Mimic sensitive data, without holding anything sensitive.</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Difficulties - Relationships </a:t>
            </a:r>
            <a:endParaRPr/>
          </a:p>
        </p:txBody>
      </p:sp>
      <p:sp>
        <p:nvSpPr>
          <p:cNvPr id="131" name="Google Shape;13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Should we maintain relationships between fields?</a:t>
            </a:r>
            <a:endParaRPr/>
          </a:p>
          <a:p>
            <a:pPr marL="0" lvl="0" indent="0" algn="l" rtl="0">
              <a:spcBef>
                <a:spcPts val="1600"/>
              </a:spcBef>
              <a:spcAft>
                <a:spcPts val="1600"/>
              </a:spcAft>
              <a:buNone/>
            </a:pPr>
            <a:endParaRPr/>
          </a:p>
        </p:txBody>
      </p:sp>
      <p:pic>
        <p:nvPicPr>
          <p:cNvPr id="132" name="Google Shape;132;p25" descr="A graph showing weight correlating with height"/>
          <p:cNvPicPr preferRelativeResize="0"/>
          <p:nvPr/>
        </p:nvPicPr>
        <p:blipFill>
          <a:blip r:embed="rId3">
            <a:alphaModFix/>
          </a:blip>
          <a:stretch>
            <a:fillRect/>
          </a:stretch>
        </p:blipFill>
        <p:spPr>
          <a:xfrm>
            <a:off x="2177437" y="2143320"/>
            <a:ext cx="4789125" cy="2603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Difficulties – Personal Data</a:t>
            </a:r>
            <a:endParaRPr/>
          </a:p>
        </p:txBody>
      </p:sp>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Personal data - “data which relate to a living individual who can be identified”</a:t>
            </a:r>
            <a:endParaRPr/>
          </a:p>
          <a:p>
            <a:pPr marL="914400" lvl="1" indent="-317500" algn="l" rtl="0">
              <a:spcBef>
                <a:spcPts val="0"/>
              </a:spcBef>
              <a:spcAft>
                <a:spcPts val="0"/>
              </a:spcAft>
              <a:buSzPts val="1400"/>
              <a:buChar char="○"/>
            </a:pPr>
            <a:r>
              <a:rPr lang="en-GB" sz="2400"/>
              <a:t>Name</a:t>
            </a:r>
            <a:endParaRPr sz="2400"/>
          </a:p>
          <a:p>
            <a:pPr marL="914400" lvl="1" indent="-317500" algn="l" rtl="0">
              <a:spcBef>
                <a:spcPts val="0"/>
              </a:spcBef>
              <a:spcAft>
                <a:spcPts val="0"/>
              </a:spcAft>
              <a:buSzPts val="1400"/>
              <a:buChar char="○"/>
            </a:pPr>
            <a:r>
              <a:rPr lang="en-GB" sz="2400"/>
              <a:t>Identification numbers</a:t>
            </a:r>
            <a:endParaRPr sz="2400"/>
          </a:p>
          <a:p>
            <a:pPr marL="914400" lvl="1" indent="-317500" algn="l" rtl="0">
              <a:spcBef>
                <a:spcPts val="0"/>
              </a:spcBef>
              <a:spcAft>
                <a:spcPts val="0"/>
              </a:spcAft>
              <a:buSzPts val="1400"/>
              <a:buChar char="○"/>
            </a:pPr>
            <a:r>
              <a:rPr lang="en-GB" sz="2400"/>
              <a:t>Location data</a:t>
            </a:r>
            <a:endParaRPr sz="2400"/>
          </a:p>
          <a:p>
            <a:pPr marL="914400" lvl="1" indent="-317500" algn="l" rtl="0">
              <a:spcBef>
                <a:spcPts val="0"/>
              </a:spcBef>
              <a:spcAft>
                <a:spcPts val="0"/>
              </a:spcAft>
              <a:buSzPts val="1400"/>
              <a:buChar char="○"/>
            </a:pPr>
            <a:r>
              <a:rPr lang="en-GB" sz="2400"/>
              <a:t>Online identifiers</a:t>
            </a:r>
            <a:endParaRPr sz="2400"/>
          </a:p>
          <a:p>
            <a:pPr marL="0" lvl="0" indent="0" algn="l" rtl="0">
              <a:spcBef>
                <a:spcPts val="1600"/>
              </a:spcBef>
              <a:spcAft>
                <a:spcPts val="1600"/>
              </a:spcAft>
              <a:buNone/>
            </a:pPr>
            <a:endParaRPr/>
          </a:p>
        </p:txBody>
      </p:sp>
      <p:pic>
        <p:nvPicPr>
          <p:cNvPr id="139" name="Google Shape;139;p26">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459803" y="2571750"/>
            <a:ext cx="3923712" cy="25149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Difficulties – Sensitive Data</a:t>
            </a:r>
            <a:endParaRPr/>
          </a:p>
        </p:txBody>
      </p:sp>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Sensitive data:</a:t>
            </a:r>
            <a:endParaRPr/>
          </a:p>
          <a:p>
            <a:pPr marL="914400" lvl="1" indent="-317500" algn="l" rtl="0">
              <a:spcBef>
                <a:spcPts val="0"/>
              </a:spcBef>
              <a:spcAft>
                <a:spcPts val="0"/>
              </a:spcAft>
              <a:buSzPts val="1400"/>
              <a:buChar char="○"/>
            </a:pPr>
            <a:r>
              <a:rPr lang="en-GB" sz="2400"/>
              <a:t>Racial or Ethnic origin.</a:t>
            </a:r>
            <a:endParaRPr sz="2400"/>
          </a:p>
          <a:p>
            <a:pPr marL="914400" lvl="1" indent="-317500" algn="l" rtl="0">
              <a:spcBef>
                <a:spcPts val="0"/>
              </a:spcBef>
              <a:spcAft>
                <a:spcPts val="0"/>
              </a:spcAft>
              <a:buSzPts val="1400"/>
              <a:buChar char="○"/>
            </a:pPr>
            <a:r>
              <a:rPr lang="en-GB" sz="2400"/>
              <a:t>Political opinions.</a:t>
            </a:r>
            <a:endParaRPr sz="2400"/>
          </a:p>
          <a:p>
            <a:pPr marL="914400" lvl="1" indent="-317500" algn="l" rtl="0">
              <a:spcBef>
                <a:spcPts val="0"/>
              </a:spcBef>
              <a:spcAft>
                <a:spcPts val="0"/>
              </a:spcAft>
              <a:buSzPts val="1400"/>
              <a:buChar char="○"/>
            </a:pPr>
            <a:r>
              <a:rPr lang="en-GB" sz="2400"/>
              <a:t>Religious or philosophical beliefs.</a:t>
            </a:r>
            <a:endParaRPr sz="2400"/>
          </a:p>
          <a:p>
            <a:pPr marL="914400" lvl="1" indent="-317500" algn="l" rtl="0">
              <a:spcBef>
                <a:spcPts val="0"/>
              </a:spcBef>
              <a:spcAft>
                <a:spcPts val="0"/>
              </a:spcAft>
              <a:buSzPts val="1400"/>
              <a:buChar char="○"/>
            </a:pPr>
            <a:r>
              <a:rPr lang="en-GB" sz="2400"/>
              <a:t>Trade union membership.</a:t>
            </a:r>
            <a:endParaRPr sz="2400"/>
          </a:p>
          <a:p>
            <a:pPr marL="914400" lvl="1" indent="-317500" algn="l" rtl="0">
              <a:spcBef>
                <a:spcPts val="0"/>
              </a:spcBef>
              <a:spcAft>
                <a:spcPts val="0"/>
              </a:spcAft>
              <a:buSzPts val="1400"/>
              <a:buChar char="○"/>
            </a:pPr>
            <a:r>
              <a:rPr lang="en-GB" sz="2400"/>
              <a:t>Genetic or biometric .</a:t>
            </a:r>
            <a:endParaRPr sz="2400"/>
          </a:p>
          <a:p>
            <a:pPr marL="914400" lvl="1" indent="-317500" algn="l" rtl="0">
              <a:spcBef>
                <a:spcPts val="0"/>
              </a:spcBef>
              <a:spcAft>
                <a:spcPts val="0"/>
              </a:spcAft>
              <a:buSzPts val="1400"/>
              <a:buChar char="○"/>
            </a:pPr>
            <a:r>
              <a:rPr lang="en-GB" sz="2400"/>
              <a:t>Health.</a:t>
            </a:r>
            <a:endParaRPr sz="2400"/>
          </a:p>
          <a:p>
            <a:pPr marL="914400" lvl="1" indent="-317500" algn="l" rtl="0">
              <a:spcBef>
                <a:spcPts val="0"/>
              </a:spcBef>
              <a:spcAft>
                <a:spcPts val="0"/>
              </a:spcAft>
              <a:buSzPts val="1400"/>
              <a:buChar char="○"/>
            </a:pPr>
            <a:r>
              <a:rPr lang="en-GB" sz="2400"/>
              <a:t>Sex life or sexual orientation.</a:t>
            </a:r>
            <a:endParaRPr sz="2400"/>
          </a:p>
          <a:p>
            <a:pPr marL="457200" lvl="0" indent="-342900" algn="l" rtl="0">
              <a:spcBef>
                <a:spcPts val="0"/>
              </a:spcBef>
              <a:spcAft>
                <a:spcPts val="0"/>
              </a:spcAft>
              <a:buSzPts val="1800"/>
              <a:buChar char="●"/>
            </a:pPr>
            <a:r>
              <a:rPr lang="en-GB"/>
              <a:t>Indirect identifiers</a:t>
            </a: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51403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083A-084D-4ED2-AD2F-DB4EC26B9CAE}"/>
              </a:ext>
            </a:extLst>
          </p:cNvPr>
          <p:cNvSpPr>
            <a:spLocks noGrp="1"/>
          </p:cNvSpPr>
          <p:nvPr>
            <p:ph type="title"/>
          </p:nvPr>
        </p:nvSpPr>
        <p:spPr/>
        <p:txBody>
          <a:bodyPr/>
          <a:lstStyle/>
          <a:p>
            <a:r>
              <a:rPr lang="en-US"/>
              <a:t>Warning</a:t>
            </a:r>
          </a:p>
        </p:txBody>
      </p:sp>
      <p:sp>
        <p:nvSpPr>
          <p:cNvPr id="3" name="Text Placeholder 2">
            <a:extLst>
              <a:ext uri="{FF2B5EF4-FFF2-40B4-BE49-F238E27FC236}">
                <a16:creationId xmlns:a16="http://schemas.microsoft.com/office/drawing/2014/main" id="{BC2F7AD0-BE2A-4245-859F-08F19C787C82}"/>
              </a:ext>
            </a:extLst>
          </p:cNvPr>
          <p:cNvSpPr>
            <a:spLocks noGrp="1"/>
          </p:cNvSpPr>
          <p:nvPr>
            <p:ph type="body" idx="1"/>
          </p:nvPr>
        </p:nvSpPr>
        <p:spPr/>
        <p:txBody>
          <a:bodyPr/>
          <a:lstStyle/>
          <a:p>
            <a:r>
              <a:rPr lang="en-US"/>
              <a:t>You likely do not have the right to distribute data </a:t>
            </a:r>
          </a:p>
          <a:p>
            <a:pPr>
              <a:lnSpc>
                <a:spcPct val="114999"/>
              </a:lnSpc>
            </a:pPr>
            <a:r>
              <a:rPr lang="en-US"/>
              <a:t>Ask your data provider.</a:t>
            </a:r>
          </a:p>
        </p:txBody>
      </p:sp>
    </p:spTree>
    <p:extLst>
      <p:ext uri="{BB962C8B-B14F-4D97-AF65-F5344CB8AC3E}">
        <p14:creationId xmlns:p14="http://schemas.microsoft.com/office/powerpoint/2010/main" val="2004902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Difficulties - Domain Knowledge</a:t>
            </a:r>
            <a:endParaRPr/>
          </a:p>
        </p:txBody>
      </p:sp>
      <p:sp>
        <p:nvSpPr>
          <p:cNvPr id="145" name="Google Shape;14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Organisations make their own rules.</a:t>
            </a:r>
            <a:endParaRPr/>
          </a:p>
          <a:p>
            <a:pPr marL="457200" lvl="0" indent="-342900" algn="l" rtl="0">
              <a:spcBef>
                <a:spcPts val="0"/>
              </a:spcBef>
              <a:spcAft>
                <a:spcPts val="0"/>
              </a:spcAft>
              <a:buSzPts val="1800"/>
              <a:buChar char="●"/>
            </a:pPr>
            <a:r>
              <a:rPr lang="en-GB"/>
              <a:t>Gender:</a:t>
            </a:r>
            <a:endParaRPr/>
          </a:p>
          <a:p>
            <a:pPr marL="914400" lvl="1" indent="-317500" algn="l" rtl="0">
              <a:spcBef>
                <a:spcPts val="0"/>
              </a:spcBef>
              <a:spcAft>
                <a:spcPts val="0"/>
              </a:spcAft>
              <a:buSzPts val="1400"/>
              <a:buChar char="○"/>
            </a:pPr>
            <a:r>
              <a:rPr lang="en-GB" sz="2400"/>
              <a:t>isMale - True or False</a:t>
            </a:r>
            <a:endParaRPr sz="2400"/>
          </a:p>
          <a:p>
            <a:pPr marL="914400" lvl="1" indent="-317500" algn="l" rtl="0">
              <a:spcBef>
                <a:spcPts val="0"/>
              </a:spcBef>
              <a:spcAft>
                <a:spcPts val="0"/>
              </a:spcAft>
              <a:buSzPts val="1400"/>
              <a:buChar char="○"/>
            </a:pPr>
            <a:r>
              <a:rPr lang="en-GB" sz="2400"/>
              <a:t>M/F - Male/Female</a:t>
            </a:r>
            <a:endParaRPr sz="2400"/>
          </a:p>
          <a:p>
            <a:pPr marL="914400" lvl="1" indent="-317500" algn="l" rtl="0">
              <a:spcBef>
                <a:spcPts val="0"/>
              </a:spcBef>
              <a:spcAft>
                <a:spcPts val="0"/>
              </a:spcAft>
              <a:buSzPts val="1400"/>
              <a:buChar char="○"/>
            </a:pPr>
            <a:r>
              <a:rPr lang="en-GB" sz="2400"/>
              <a:t>O - Other</a:t>
            </a:r>
            <a:endParaRPr sz="2400"/>
          </a:p>
          <a:p>
            <a:pPr marL="457200" lvl="0" indent="-342900" algn="l" rtl="0">
              <a:spcBef>
                <a:spcPts val="0"/>
              </a:spcBef>
              <a:spcAft>
                <a:spcPts val="0"/>
              </a:spcAft>
              <a:buSzPts val="1800"/>
              <a:buChar char="●"/>
            </a:pPr>
            <a:r>
              <a:rPr lang="en-GB"/>
              <a:t>Data in one dataset be dangerous when combined with another.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kind should I use?</a:t>
            </a:r>
            <a:endParaRPr/>
          </a:p>
        </p:txBody>
      </p:sp>
      <p:sp>
        <p:nvSpPr>
          <p:cNvPr id="151" name="Google Shape;15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Are there relationships between our columns?</a:t>
            </a:r>
            <a:endParaRPr/>
          </a:p>
          <a:p>
            <a:pPr marL="914400" lvl="1" indent="-317500" algn="l" rtl="0">
              <a:spcBef>
                <a:spcPts val="0"/>
              </a:spcBef>
              <a:spcAft>
                <a:spcPts val="0"/>
              </a:spcAft>
              <a:buSzPts val="1400"/>
              <a:buChar char="○"/>
            </a:pPr>
            <a:r>
              <a:rPr lang="en-GB" sz="2400"/>
              <a:t>Are they important to retain for our purposes?</a:t>
            </a:r>
            <a:endParaRPr sz="2400"/>
          </a:p>
          <a:p>
            <a:pPr marL="457200" lvl="0" indent="-342900" algn="l" rtl="0">
              <a:spcBef>
                <a:spcPts val="0"/>
              </a:spcBef>
              <a:spcAft>
                <a:spcPts val="0"/>
              </a:spcAft>
              <a:buSzPts val="1800"/>
              <a:buChar char="●"/>
            </a:pPr>
            <a:r>
              <a:rPr lang="en-GB"/>
              <a:t>Should our data mimic the real world?</a:t>
            </a:r>
            <a:endParaRPr/>
          </a:p>
          <a:p>
            <a:pPr marL="914400" lvl="1" indent="-317500" algn="l" rtl="0">
              <a:spcBef>
                <a:spcPts val="0"/>
              </a:spcBef>
              <a:spcAft>
                <a:spcPts val="0"/>
              </a:spcAft>
              <a:buSzPts val="1400"/>
              <a:buChar char="○"/>
            </a:pPr>
            <a:r>
              <a:rPr lang="en-GB" sz="2400"/>
              <a:t>Are there problems we want to fix?</a:t>
            </a:r>
            <a:endParaRPr sz="2400"/>
          </a:p>
          <a:p>
            <a:pPr marL="457200" lvl="0" indent="-342900" algn="l" rtl="0">
              <a:spcBef>
                <a:spcPts val="0"/>
              </a:spcBef>
              <a:spcAft>
                <a:spcPts val="0"/>
              </a:spcAft>
              <a:buSzPts val="1800"/>
              <a:buChar char="●"/>
            </a:pPr>
            <a:r>
              <a:rPr lang="en-GB"/>
              <a:t>Should our data be anonymised? By how much?</a:t>
            </a:r>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Should I use synthetic data?</a:t>
            </a:r>
            <a:endParaRPr/>
          </a:p>
        </p:txBody>
      </p:sp>
      <p:sp>
        <p:nvSpPr>
          <p:cNvPr id="157" name="Google Shape;157;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Will there be any benefit to doing so?</a:t>
            </a:r>
            <a:endParaRPr/>
          </a:p>
          <a:p>
            <a:pPr marL="914400" lvl="1" indent="-317500" algn="l" rtl="0">
              <a:spcBef>
                <a:spcPts val="0"/>
              </a:spcBef>
              <a:spcAft>
                <a:spcPts val="0"/>
              </a:spcAft>
              <a:buSzPts val="1400"/>
              <a:buChar char="○"/>
            </a:pPr>
            <a:r>
              <a:rPr lang="en-GB"/>
              <a:t>Reproducibility</a:t>
            </a:r>
            <a:endParaRPr/>
          </a:p>
          <a:p>
            <a:pPr marL="914400" lvl="1" indent="-317500" algn="l" rtl="0">
              <a:spcBef>
                <a:spcPts val="0"/>
              </a:spcBef>
              <a:spcAft>
                <a:spcPts val="0"/>
              </a:spcAft>
              <a:buSzPts val="1400"/>
              <a:buChar char="○"/>
            </a:pPr>
            <a:r>
              <a:rPr lang="en-GB"/>
              <a:t>Understanding</a:t>
            </a:r>
            <a:endParaRPr/>
          </a:p>
          <a:p>
            <a:pPr marL="914400" lvl="1" indent="-317500" algn="l" rtl="0">
              <a:spcBef>
                <a:spcPts val="0"/>
              </a:spcBef>
              <a:spcAft>
                <a:spcPts val="0"/>
              </a:spcAft>
              <a:buSzPts val="1400"/>
              <a:buChar char="○"/>
            </a:pPr>
            <a:r>
              <a:rPr lang="en-GB"/>
              <a:t>Better Model</a:t>
            </a:r>
            <a:endParaRPr/>
          </a:p>
          <a:p>
            <a:pPr marL="914400" lvl="1" indent="-317500" algn="l" rtl="0">
              <a:spcBef>
                <a:spcPts val="0"/>
              </a:spcBef>
              <a:spcAft>
                <a:spcPts val="0"/>
              </a:spcAft>
              <a:buSzPts val="1400"/>
              <a:buChar char="○"/>
            </a:pPr>
            <a:r>
              <a:rPr lang="en-GB"/>
              <a:t>Hiring</a:t>
            </a:r>
            <a:endParaRPr/>
          </a:p>
          <a:p>
            <a:pPr marL="914400" lvl="1" indent="-317500" algn="l" rtl="0">
              <a:spcBef>
                <a:spcPts val="0"/>
              </a:spcBef>
              <a:spcAft>
                <a:spcPts val="0"/>
              </a:spcAft>
              <a:buSzPts val="1400"/>
              <a:buChar char="○"/>
            </a:pPr>
            <a:r>
              <a:rPr lang="en-GB"/>
              <a:t>Cost-effective</a:t>
            </a:r>
            <a:endParaRPr/>
          </a:p>
          <a:p>
            <a:pPr marL="914400" lvl="1" indent="-317500" algn="l" rtl="0">
              <a:spcBef>
                <a:spcPts val="0"/>
              </a:spcBef>
              <a:spcAft>
                <a:spcPts val="0"/>
              </a:spcAft>
              <a:buSzPts val="1400"/>
              <a:buChar char="○"/>
            </a:pPr>
            <a:r>
              <a:rPr lang="en-GB"/>
              <a:t>Safety</a:t>
            </a:r>
            <a:endParaRPr/>
          </a:p>
          <a:p>
            <a:pPr marL="0" lvl="0" indent="0" algn="l" rtl="0">
              <a:spcBef>
                <a:spcPts val="1600"/>
              </a:spcBef>
              <a:spcAft>
                <a:spcPts val="1600"/>
              </a:spcAft>
              <a:buNone/>
            </a:pPr>
            <a:endParaRPr/>
          </a:p>
        </p:txBody>
      </p:sp>
      <p:pic>
        <p:nvPicPr>
          <p:cNvPr id="1026" name="Picture 2" descr="Smiley, Emoticon, Anger, Angry, Anxiety, Emotions">
            <a:extLst>
              <a:ext uri="{FF2B5EF4-FFF2-40B4-BE49-F238E27FC236}">
                <a16:creationId xmlns:a16="http://schemas.microsoft.com/office/drawing/2014/main" id="{1744275D-6FFE-46DB-A9C8-0DD909111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167" y="3135765"/>
            <a:ext cx="2783305" cy="15627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can’t hear us</a:t>
            </a: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600"/>
              </a:spcBef>
              <a:spcAft>
                <a:spcPts val="0"/>
              </a:spcAft>
              <a:buSzPts val="1800"/>
              <a:buChar char="●"/>
            </a:pPr>
            <a:r>
              <a:rPr lang="en-GB"/>
              <a:t>Check your speaker/headset is plugged in and the volume is on.</a:t>
            </a:r>
            <a:endParaRPr/>
          </a:p>
          <a:p>
            <a:pPr marL="457200" lvl="0" indent="-342900" algn="l" rtl="0">
              <a:spcBef>
                <a:spcPts val="0"/>
              </a:spcBef>
              <a:spcAft>
                <a:spcPts val="0"/>
              </a:spcAft>
              <a:buSzPts val="1800"/>
              <a:buChar char="●"/>
            </a:pPr>
            <a:r>
              <a:rPr lang="en-GB"/>
              <a:t>Click on audio to change to listening via phone.</a:t>
            </a:r>
            <a:endParaRPr/>
          </a:p>
          <a:p>
            <a:pPr marL="457200" lvl="0" indent="-342900" algn="l" rtl="0">
              <a:spcBef>
                <a:spcPts val="0"/>
              </a:spcBef>
              <a:spcAft>
                <a:spcPts val="0"/>
              </a:spcAft>
              <a:buSzPts val="1800"/>
              <a:buChar char="●"/>
            </a:pPr>
            <a:r>
              <a:rPr lang="en-GB"/>
              <a:t>We are recording this webinar and will post it on YouTube at </a:t>
            </a:r>
            <a:r>
              <a:rPr lang="en-GB" u="sng">
                <a:solidFill>
                  <a:schemeClr val="hlink"/>
                </a:solidFill>
                <a:hlinkClick r:id="rId3"/>
              </a:rPr>
              <a:t>www.youtube.com/user/UKDATASERVICE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Anonymisation</a:t>
            </a:r>
            <a:endParaRPr/>
          </a:p>
        </p:txBody>
      </p:sp>
      <p:sp>
        <p:nvSpPr>
          <p:cNvPr id="163" name="Google Shape;16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Protect individuals, even when only a model will be public.</a:t>
            </a:r>
            <a:endParaRPr/>
          </a:p>
          <a:p>
            <a:pPr marL="914400" lvl="1" indent="-317500" algn="l" rtl="0">
              <a:spcBef>
                <a:spcPts val="0"/>
              </a:spcBef>
              <a:spcAft>
                <a:spcPts val="0"/>
              </a:spcAft>
              <a:buSzPts val="1400"/>
              <a:buChar char="○"/>
            </a:pPr>
            <a:r>
              <a:rPr lang="en-GB"/>
              <a:t>Mask, or redact, common personal details</a:t>
            </a:r>
            <a:endParaRPr/>
          </a:p>
          <a:p>
            <a:pPr marL="914400" lvl="1" indent="-317500" algn="l" rtl="0">
              <a:spcBef>
                <a:spcPts val="0"/>
              </a:spcBef>
              <a:spcAft>
                <a:spcPts val="0"/>
              </a:spcAft>
              <a:buSzPts val="1400"/>
              <a:buChar char="○"/>
            </a:pPr>
            <a:r>
              <a:rPr lang="en-GB"/>
              <a:t>Reduce granularity</a:t>
            </a:r>
            <a:endParaRPr/>
          </a:p>
        </p:txBody>
      </p:sp>
      <p:graphicFrame>
        <p:nvGraphicFramePr>
          <p:cNvPr id="164" name="Google Shape;164;p30"/>
          <p:cNvGraphicFramePr/>
          <p:nvPr>
            <p:extLst>
              <p:ext uri="{D42A27DB-BD31-4B8C-83A1-F6EECF244321}">
                <p14:modId xmlns:p14="http://schemas.microsoft.com/office/powerpoint/2010/main" val="1541891503"/>
              </p:ext>
            </p:extLst>
          </p:nvPr>
        </p:nvGraphicFramePr>
        <p:xfrm>
          <a:off x="952500" y="3113635"/>
          <a:ext cx="7239000" cy="1584840"/>
        </p:xfrm>
        <a:graphic>
          <a:graphicData uri="http://schemas.openxmlformats.org/drawingml/2006/table">
            <a:tbl>
              <a:tblPr firstRow="1">
                <a:noFill/>
                <a:tableStyleId>{5EAEDC30-C40E-467B-A5C4-9F2016585EB0}</a:tableStyleId>
              </a:tblPr>
              <a:tblGrid>
                <a:gridCol w="1809750">
                  <a:extLst>
                    <a:ext uri="{9D8B030D-6E8A-4147-A177-3AD203B41FA5}">
                      <a16:colId xmlns:a16="http://schemas.microsoft.com/office/drawing/2014/main" val="20000"/>
                    </a:ext>
                  </a:extLst>
                </a:gridCol>
                <a:gridCol w="1222325">
                  <a:extLst>
                    <a:ext uri="{9D8B030D-6E8A-4147-A177-3AD203B41FA5}">
                      <a16:colId xmlns:a16="http://schemas.microsoft.com/office/drawing/2014/main" val="20001"/>
                    </a:ext>
                  </a:extLst>
                </a:gridCol>
                <a:gridCol w="2397175">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GB"/>
                        <a:t>First Name</a:t>
                      </a:r>
                      <a:endParaRPr/>
                    </a:p>
                  </a:txBody>
                  <a:tcPr marL="91425" marR="91425" marT="91425" marB="91425"/>
                </a:tc>
                <a:tc>
                  <a:txBody>
                    <a:bodyPr/>
                    <a:lstStyle/>
                    <a:p>
                      <a:pPr marL="0" lvl="0" indent="0" algn="l" rtl="0">
                        <a:spcBef>
                          <a:spcPts val="0"/>
                        </a:spcBef>
                        <a:spcAft>
                          <a:spcPts val="0"/>
                        </a:spcAft>
                        <a:buNone/>
                      </a:pPr>
                      <a:r>
                        <a:rPr lang="en-GB"/>
                        <a:t>Last Name</a:t>
                      </a:r>
                      <a:endParaRPr/>
                    </a:p>
                  </a:txBody>
                  <a:tcPr marL="91425" marR="91425" marT="91425" marB="91425"/>
                </a:tc>
                <a:tc>
                  <a:txBody>
                    <a:bodyPr/>
                    <a:lstStyle/>
                    <a:p>
                      <a:pPr marL="0" lvl="0" indent="0" algn="l" rtl="0">
                        <a:spcBef>
                          <a:spcPts val="0"/>
                        </a:spcBef>
                        <a:spcAft>
                          <a:spcPts val="0"/>
                        </a:spcAft>
                        <a:buNone/>
                      </a:pPr>
                      <a:r>
                        <a:rPr lang="en-GB"/>
                        <a:t>Email</a:t>
                      </a:r>
                      <a:endParaRPr/>
                    </a:p>
                  </a:txBody>
                  <a:tcPr marL="91425" marR="91425" marT="91425" marB="91425"/>
                </a:tc>
                <a:tc>
                  <a:txBody>
                    <a:bodyPr/>
                    <a:lstStyle/>
                    <a:p>
                      <a:pPr marL="0" lvl="0" indent="0" algn="l" rtl="0">
                        <a:spcBef>
                          <a:spcPts val="0"/>
                        </a:spcBef>
                        <a:spcAft>
                          <a:spcPts val="0"/>
                        </a:spcAft>
                        <a:buNone/>
                      </a:pPr>
                      <a:r>
                        <a:rPr lang="en-GB"/>
                        <a:t>Address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Joseph</a:t>
                      </a:r>
                      <a:endParaRPr/>
                    </a:p>
                  </a:txBody>
                  <a:tcPr marL="91425" marR="91425" marT="91425" marB="91425"/>
                </a:tc>
                <a:tc>
                  <a:txBody>
                    <a:bodyPr/>
                    <a:lstStyle/>
                    <a:p>
                      <a:pPr marL="0" lvl="0" indent="0" algn="l" rtl="0">
                        <a:spcBef>
                          <a:spcPts val="0"/>
                        </a:spcBef>
                        <a:spcAft>
                          <a:spcPts val="0"/>
                        </a:spcAft>
                        <a:buNone/>
                      </a:pPr>
                      <a:r>
                        <a:rPr lang="en-GB"/>
                        <a:t>Allen</a:t>
                      </a:r>
                      <a:endParaRPr/>
                    </a:p>
                  </a:txBody>
                  <a:tcPr marL="91425" marR="91425" marT="91425" marB="91425"/>
                </a:tc>
                <a:tc>
                  <a:txBody>
                    <a:bodyPr/>
                    <a:lstStyle/>
                    <a:p>
                      <a:pPr marL="0" lvl="0" indent="0" algn="l" rtl="0">
                        <a:spcBef>
                          <a:spcPts val="0"/>
                        </a:spcBef>
                        <a:spcAft>
                          <a:spcPts val="0"/>
                        </a:spcAft>
                        <a:buNone/>
                      </a:pPr>
                      <a:r>
                        <a:rPr lang="en-GB"/>
                        <a:t>joseph.allen@email.com</a:t>
                      </a:r>
                      <a:endParaRPr/>
                    </a:p>
                  </a:txBody>
                  <a:tcPr marL="91425" marR="91425" marT="91425" marB="91425"/>
                </a:tc>
                <a:tc>
                  <a:txBody>
                    <a:bodyPr/>
                    <a:lstStyle/>
                    <a:p>
                      <a:pPr marL="0" lvl="0" indent="0" algn="l" rtl="0">
                        <a:spcBef>
                          <a:spcPts val="0"/>
                        </a:spcBef>
                        <a:spcAft>
                          <a:spcPts val="0"/>
                        </a:spcAft>
                        <a:buNone/>
                      </a:pPr>
                      <a:r>
                        <a:rPr lang="en-GB"/>
                        <a:t>Apt 60 Blk C, M16G</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highlight>
                            <a:srgbClr val="F4CCCC"/>
                          </a:highlight>
                        </a:rPr>
                        <a:t>B</a:t>
                      </a:r>
                      <a:r>
                        <a:rPr lang="en-GB"/>
                        <a:t>oseph</a:t>
                      </a:r>
                      <a:endParaRPr/>
                    </a:p>
                  </a:txBody>
                  <a:tcPr marL="91425" marR="91425" marT="91425" marB="91425"/>
                </a:tc>
                <a:tc>
                  <a:txBody>
                    <a:bodyPr/>
                    <a:lstStyle/>
                    <a:p>
                      <a:pPr marL="0" lvl="0" indent="0" algn="l" rtl="0">
                        <a:spcBef>
                          <a:spcPts val="0"/>
                        </a:spcBef>
                        <a:spcAft>
                          <a:spcPts val="0"/>
                        </a:spcAft>
                        <a:buNone/>
                      </a:pPr>
                      <a:r>
                        <a:rPr lang="en-GB"/>
                        <a:t>Allen</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rPr>
                        <a:t>joseph.allen@email.com</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a:solidFill>
                            <a:schemeClr val="dk1"/>
                          </a:solidFill>
                        </a:rPr>
                        <a:t>Apt 60 Blk C, M16G</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highlight>
                            <a:srgbClr val="F4CCCC"/>
                          </a:highlight>
                        </a:rPr>
                        <a:t>Andy</a:t>
                      </a:r>
                      <a:endParaRPr>
                        <a:highlight>
                          <a:srgbClr val="F4CCCC"/>
                        </a:highlight>
                      </a:endParaRPr>
                    </a:p>
                  </a:txBody>
                  <a:tcPr marL="91425" marR="91425" marT="91425" marB="91425"/>
                </a:tc>
                <a:tc>
                  <a:txBody>
                    <a:bodyPr/>
                    <a:lstStyle/>
                    <a:p>
                      <a:pPr marL="0" lvl="0" indent="0" algn="l" rtl="0">
                        <a:spcBef>
                          <a:spcPts val="0"/>
                        </a:spcBef>
                        <a:spcAft>
                          <a:spcPts val="0"/>
                        </a:spcAft>
                        <a:buNone/>
                      </a:pPr>
                      <a:r>
                        <a:rPr lang="en-GB">
                          <a:highlight>
                            <a:srgbClr val="F4CCCC"/>
                          </a:highlight>
                        </a:rPr>
                        <a:t>Shicky</a:t>
                      </a:r>
                      <a:endParaRPr>
                        <a:highlight>
                          <a:srgbClr val="F4CCCC"/>
                        </a:highlight>
                      </a:endParaRPr>
                    </a:p>
                  </a:txBody>
                  <a:tcPr marL="91425" marR="91425" marT="91425" marB="91425"/>
                </a:tc>
                <a:tc>
                  <a:txBody>
                    <a:bodyPr/>
                    <a:lstStyle/>
                    <a:p>
                      <a:pPr marL="0" lvl="0" indent="0" algn="l" rtl="0">
                        <a:spcBef>
                          <a:spcPts val="0"/>
                        </a:spcBef>
                        <a:spcAft>
                          <a:spcPts val="0"/>
                        </a:spcAft>
                        <a:buNone/>
                      </a:pPr>
                      <a:r>
                        <a:rPr lang="en-GB">
                          <a:highlight>
                            <a:srgbClr val="F4CCCC"/>
                          </a:highlight>
                        </a:rPr>
                        <a:t>andy.shicky</a:t>
                      </a:r>
                      <a:r>
                        <a:rPr lang="en-GB"/>
                        <a:t>@email.com</a:t>
                      </a:r>
                      <a:endParaRPr/>
                    </a:p>
                  </a:txBody>
                  <a:tcPr marL="91425" marR="91425" marT="91425" marB="91425"/>
                </a:tc>
                <a:tc>
                  <a:txBody>
                    <a:bodyPr/>
                    <a:lstStyle/>
                    <a:p>
                      <a:pPr marL="0" lvl="0" indent="0" algn="l" rtl="0">
                        <a:spcBef>
                          <a:spcPts val="0"/>
                        </a:spcBef>
                        <a:spcAft>
                          <a:spcPts val="0"/>
                        </a:spcAft>
                        <a:buNone/>
                      </a:pPr>
                      <a:r>
                        <a:rPr lang="en-GB">
                          <a:highlight>
                            <a:srgbClr val="F4CCCC"/>
                          </a:highlight>
                        </a:rPr>
                        <a:t>M1</a:t>
                      </a:r>
                      <a:endParaRPr>
                        <a:highlight>
                          <a:srgbClr val="F4CCCC"/>
                        </a:highlight>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Anonymisation - GDPR</a:t>
            </a:r>
            <a:endParaRPr/>
          </a:p>
        </p:txBody>
      </p:sp>
      <p:sp>
        <p:nvSpPr>
          <p:cNvPr id="170" name="Google Shape;170;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Recital 26 : “this Regulation does not therefore concern the processing of such anonymous data, including for statistical or research purposes“.</a:t>
            </a:r>
            <a:endParaRPr/>
          </a:p>
          <a:p>
            <a:pPr marL="457200" lvl="0" indent="-342900" algn="l" rtl="0">
              <a:spcBef>
                <a:spcPts val="0"/>
              </a:spcBef>
              <a:spcAft>
                <a:spcPts val="0"/>
              </a:spcAft>
              <a:buSzPts val="1800"/>
              <a:buChar char="●"/>
            </a:pPr>
            <a:r>
              <a:rPr lang="en-GB"/>
              <a:t>Article 6 (4-e): ” the existence of appropriate safeguards, which may include encryption or pseudonymization.”.</a:t>
            </a:r>
            <a:endParaRPr/>
          </a:p>
          <a:p>
            <a:pPr marL="457200" lvl="0" indent="-342900" algn="l" rtl="0">
              <a:spcBef>
                <a:spcPts val="0"/>
              </a:spcBef>
              <a:spcAft>
                <a:spcPts val="0"/>
              </a:spcAft>
              <a:buSzPts val="1800"/>
              <a:buChar char="●"/>
            </a:pPr>
            <a:r>
              <a:rPr lang="en-GB"/>
              <a:t>Document your methods.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Modelling</a:t>
            </a:r>
            <a:endParaRPr/>
          </a:p>
        </p:txBody>
      </p:sp>
      <p:sp>
        <p:nvSpPr>
          <p:cNvPr id="176" name="Google Shape;17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Generally, more data implies a better model.</a:t>
            </a:r>
            <a:endParaRPr/>
          </a:p>
          <a:p>
            <a:pPr marL="457200" lvl="0" indent="-342900" algn="l" rtl="0">
              <a:spcBef>
                <a:spcPts val="0"/>
              </a:spcBef>
              <a:spcAft>
                <a:spcPts val="0"/>
              </a:spcAft>
              <a:buSzPts val="1800"/>
              <a:buChar char="●"/>
            </a:pPr>
            <a:r>
              <a:rPr lang="en-GB"/>
              <a:t>Data Augmentation - Modifying existing data in ways that create different, but valid data.</a:t>
            </a:r>
            <a:endParaRPr/>
          </a:p>
        </p:txBody>
      </p:sp>
      <p:pic>
        <p:nvPicPr>
          <p:cNvPr id="177" name="Google Shape;177;p32" descr="Numerals generated through a variety of image augmentation techniques."/>
          <p:cNvPicPr preferRelativeResize="0"/>
          <p:nvPr/>
        </p:nvPicPr>
        <p:blipFill>
          <a:blip r:embed="rId3">
            <a:alphaModFix/>
          </a:blip>
          <a:stretch>
            <a:fillRect/>
          </a:stretch>
        </p:blipFill>
        <p:spPr>
          <a:xfrm>
            <a:off x="2702464" y="2807368"/>
            <a:ext cx="3739072" cy="21963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Edge Cases</a:t>
            </a:r>
            <a:endParaRPr/>
          </a:p>
          <a:p>
            <a:pPr marL="0" lvl="0" indent="0" algn="l" rtl="0">
              <a:spcBef>
                <a:spcPts val="0"/>
              </a:spcBef>
              <a:spcAft>
                <a:spcPts val="0"/>
              </a:spcAft>
              <a:buNone/>
            </a:pPr>
            <a:endParaRPr/>
          </a:p>
        </p:txBody>
      </p:sp>
      <p:sp>
        <p:nvSpPr>
          <p:cNvPr id="183" name="Google Shape;183;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Car crashes</a:t>
            </a:r>
            <a:endParaRPr/>
          </a:p>
          <a:p>
            <a:pPr marL="457200" lvl="0" indent="-342900" algn="l" rtl="0">
              <a:spcBef>
                <a:spcPts val="0"/>
              </a:spcBef>
              <a:spcAft>
                <a:spcPts val="0"/>
              </a:spcAft>
              <a:buSzPts val="1800"/>
              <a:buChar char="●"/>
            </a:pPr>
            <a:r>
              <a:rPr lang="en-GB"/>
              <a:t>Medical scans</a:t>
            </a:r>
            <a:endParaRPr/>
          </a:p>
          <a:p>
            <a:pPr marL="457200" lvl="0" indent="-342900" algn="l" rtl="0">
              <a:spcBef>
                <a:spcPts val="0"/>
              </a:spcBef>
              <a:spcAft>
                <a:spcPts val="0"/>
              </a:spcAft>
              <a:buSzPts val="1800"/>
              <a:buChar char="●"/>
            </a:pPr>
            <a:r>
              <a:rPr lang="en-GB"/>
              <a:t>Fraudulent transactions</a:t>
            </a:r>
            <a:endParaRPr/>
          </a:p>
          <a:p>
            <a:pPr marL="0" lvl="0" indent="0" algn="l" rtl="0">
              <a:spcBef>
                <a:spcPts val="1600"/>
              </a:spcBef>
              <a:spcAft>
                <a:spcPts val="1600"/>
              </a:spcAft>
              <a:buNone/>
            </a:pPr>
            <a:endParaRPr/>
          </a:p>
        </p:txBody>
      </p:sp>
      <p:pic>
        <p:nvPicPr>
          <p:cNvPr id="184" name="Google Shape;184;p33" descr="X ray of a hand"/>
          <p:cNvPicPr preferRelativeResize="0"/>
          <p:nvPr/>
        </p:nvPicPr>
        <p:blipFill>
          <a:blip r:embed="rId3">
            <a:alphaModFix/>
          </a:blip>
          <a:stretch>
            <a:fillRect/>
          </a:stretch>
        </p:blipFill>
        <p:spPr>
          <a:xfrm>
            <a:off x="6093327" y="1623650"/>
            <a:ext cx="2738976" cy="3294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Cost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90" name="Google Shape;19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would you collect 1000 backgammon games into a dataset?</a:t>
            </a:r>
            <a:endParaRPr/>
          </a:p>
          <a:p>
            <a:pPr marL="457200" lvl="0" indent="-342900" algn="l" rtl="0">
              <a:spcBef>
                <a:spcPts val="1600"/>
              </a:spcBef>
              <a:spcAft>
                <a:spcPts val="0"/>
              </a:spcAft>
              <a:buSzPts val="1800"/>
              <a:buChar char="●"/>
            </a:pPr>
            <a:r>
              <a:rPr lang="en-GB"/>
              <a:t>Hire players?</a:t>
            </a:r>
            <a:endParaRPr/>
          </a:p>
          <a:p>
            <a:pPr marL="457200" lvl="0" indent="-342900" algn="l" rtl="0">
              <a:spcBef>
                <a:spcPts val="0"/>
              </a:spcBef>
              <a:spcAft>
                <a:spcPts val="0"/>
              </a:spcAft>
              <a:buSzPts val="1800"/>
              <a:buChar char="●"/>
            </a:pPr>
            <a:r>
              <a:rPr lang="en-GB"/>
              <a:t>Record and transcribe games?</a:t>
            </a:r>
            <a:endParaRPr/>
          </a:p>
          <a:p>
            <a:pPr marL="457200" lvl="0" indent="-342900" algn="l" rtl="0">
              <a:spcBef>
                <a:spcPts val="0"/>
              </a:spcBef>
              <a:spcAft>
                <a:spcPts val="0"/>
              </a:spcAft>
              <a:buSzPts val="1800"/>
              <a:buChar char="●"/>
            </a:pPr>
            <a:r>
              <a:rPr lang="en-GB"/>
              <a:t>Buy a dataset?</a:t>
            </a:r>
            <a:endParaRPr/>
          </a:p>
          <a:p>
            <a:pPr marL="457200" lvl="0" indent="-342900" algn="l" rtl="0">
              <a:spcBef>
                <a:spcPts val="0"/>
              </a:spcBef>
              <a:spcAft>
                <a:spcPts val="0"/>
              </a:spcAft>
              <a:buSzPts val="1800"/>
              <a:buChar char="●"/>
            </a:pPr>
            <a:r>
              <a:rPr lang="en-GB"/>
              <a:t>Generate games yourself</a:t>
            </a:r>
            <a:endParaRPr/>
          </a:p>
        </p:txBody>
      </p:sp>
      <p:pic>
        <p:nvPicPr>
          <p:cNvPr id="5122" name="Picture 2" descr="Backgammon board">
            <a:extLst>
              <a:ext uri="{FF2B5EF4-FFF2-40B4-BE49-F238E27FC236}">
                <a16:creationId xmlns:a16="http://schemas.microsoft.com/office/drawing/2014/main" id="{42323D4C-27F0-4660-A8E7-CD2423C449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474"/>
          <a:stretch/>
        </p:blipFill>
        <p:spPr bwMode="auto">
          <a:xfrm>
            <a:off x="4894636" y="3460375"/>
            <a:ext cx="3406775" cy="1575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Access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10" name="Google Shape;21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Paperwork restricts access</a:t>
            </a:r>
          </a:p>
          <a:p>
            <a:pPr marL="457200" lvl="0" indent="-342900" algn="l" rtl="0">
              <a:spcBef>
                <a:spcPts val="0"/>
              </a:spcBef>
              <a:spcAft>
                <a:spcPts val="0"/>
              </a:spcAft>
              <a:buSzPts val="1800"/>
              <a:buChar char="●"/>
            </a:pPr>
            <a:r>
              <a:rPr lang="en-GB"/>
              <a:t>Without privacy concerns data can be open.</a:t>
            </a:r>
            <a:endParaRPr/>
          </a:p>
          <a:p>
            <a:pPr marL="457200" lvl="0" indent="-342900" algn="l" rtl="0">
              <a:spcBef>
                <a:spcPts val="0"/>
              </a:spcBef>
              <a:spcAft>
                <a:spcPts val="0"/>
              </a:spcAft>
              <a:buSzPts val="1800"/>
              <a:buChar char="●"/>
            </a:pPr>
            <a:r>
              <a:rPr lang="en-GB"/>
              <a:t>Open data sources makes your work:</a:t>
            </a:r>
            <a:endParaRPr/>
          </a:p>
          <a:p>
            <a:pPr marL="914400" lvl="1" indent="-317500" algn="l" rtl="0">
              <a:spcBef>
                <a:spcPts val="0"/>
              </a:spcBef>
              <a:spcAft>
                <a:spcPts val="0"/>
              </a:spcAft>
              <a:buSzPts val="1400"/>
              <a:buChar char="○"/>
            </a:pPr>
            <a:r>
              <a:rPr lang="en-GB"/>
              <a:t>Reproducible</a:t>
            </a:r>
            <a:endParaRPr/>
          </a:p>
          <a:p>
            <a:pPr marL="914400" lvl="1" indent="-317500" algn="l" rtl="0">
              <a:spcBef>
                <a:spcPts val="0"/>
              </a:spcBef>
              <a:spcAft>
                <a:spcPts val="0"/>
              </a:spcAft>
              <a:buSzPts val="1400"/>
              <a:buChar char="○"/>
            </a:pPr>
            <a:r>
              <a:rPr lang="en-GB"/>
              <a:t>Criticisable</a:t>
            </a:r>
            <a:endParaRPr/>
          </a:p>
          <a:p>
            <a:pPr marL="914400" lvl="1" indent="-317500" algn="l" rtl="0">
              <a:spcBef>
                <a:spcPts val="0"/>
              </a:spcBef>
              <a:spcAft>
                <a:spcPts val="0"/>
              </a:spcAft>
              <a:buSzPts val="1400"/>
              <a:buChar char="○"/>
            </a:pPr>
            <a:r>
              <a:rPr lang="en-GB"/>
              <a:t>Extendable</a:t>
            </a:r>
            <a:endParaRPr/>
          </a:p>
          <a:p>
            <a:pPr>
              <a:lnSpc>
                <a:spcPct val="114999"/>
              </a:lnSpc>
              <a:buSzPts val="1400"/>
            </a:pPr>
            <a:r>
              <a:rPr lang="en-GB"/>
              <a:t>Warning - Follow the rules of your data provider</a:t>
            </a:r>
          </a:p>
          <a:p>
            <a:pPr marL="0" lvl="0" indent="0" algn="l" rtl="0">
              <a:spcBef>
                <a:spcPts val="1600"/>
              </a:spcBef>
              <a:buNone/>
            </a:pPr>
            <a:endParaRPr/>
          </a:p>
          <a:p>
            <a:pPr indent="0">
              <a:spcBef>
                <a:spcPts val="1600"/>
              </a:spcBef>
              <a:spcAft>
                <a:spcPts val="1600"/>
              </a:spcAft>
              <a:buNone/>
            </a:pP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87B1-C51C-481D-B39E-E5FED1809EA1}"/>
              </a:ext>
            </a:extLst>
          </p:cNvPr>
          <p:cNvSpPr>
            <a:spLocks noGrp="1"/>
          </p:cNvSpPr>
          <p:nvPr>
            <p:ph type="title"/>
          </p:nvPr>
        </p:nvSpPr>
        <p:spPr/>
        <p:txBody>
          <a:bodyPr/>
          <a:lstStyle/>
          <a:p>
            <a:r>
              <a:rPr lang="en-GB"/>
              <a:t>Testing – Student Results</a:t>
            </a:r>
          </a:p>
        </p:txBody>
      </p:sp>
      <p:pic>
        <p:nvPicPr>
          <p:cNvPr id="1026" name="Picture 2" descr="Photo of Man Wearing Graduation Cap">
            <a:extLst>
              <a:ext uri="{FF2B5EF4-FFF2-40B4-BE49-F238E27FC236}">
                <a16:creationId xmlns:a16="http://schemas.microsoft.com/office/drawing/2014/main" id="{A1BF0B71-6B3E-44F5-AEB0-C7FC2FED50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01"/>
          <a:stretch/>
        </p:blipFill>
        <p:spPr bwMode="auto">
          <a:xfrm>
            <a:off x="2857500" y="1165412"/>
            <a:ext cx="3429000" cy="357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36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a function</a:t>
            </a:r>
            <a:endParaRPr/>
          </a:p>
        </p:txBody>
      </p:sp>
      <p:sp>
        <p:nvSpPr>
          <p:cNvPr id="203" name="Google Shape;20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GB" sz="2400">
                <a:solidFill>
                  <a:schemeClr val="dk1"/>
                </a:solidFill>
                <a:highlight>
                  <a:srgbClr val="FFFFFE"/>
                </a:highlight>
                <a:latin typeface="+mn-lt"/>
                <a:ea typeface="Courier New"/>
                <a:cs typeface="Courier New"/>
                <a:sym typeface="Courier New"/>
              </a:rPr>
              <a:t>df[</a:t>
            </a:r>
            <a:r>
              <a:rPr lang="en-GB" sz="2400">
                <a:solidFill>
                  <a:srgbClr val="A31515"/>
                </a:solidFill>
                <a:highlight>
                  <a:srgbClr val="FFFFFE"/>
                </a:highlight>
                <a:latin typeface="+mn-lt"/>
                <a:ea typeface="Courier New"/>
                <a:cs typeface="Courier New"/>
                <a:sym typeface="Courier New"/>
              </a:rPr>
              <a:t>"sum"</a:t>
            </a:r>
            <a:r>
              <a:rPr lang="en-GB" sz="2400">
                <a:solidFill>
                  <a:schemeClr val="dk1"/>
                </a:solidFill>
                <a:highlight>
                  <a:srgbClr val="FFFFFE"/>
                </a:highlight>
                <a:latin typeface="+mn-lt"/>
                <a:ea typeface="Courier New"/>
                <a:cs typeface="Courier New"/>
                <a:sym typeface="Courier New"/>
              </a:rPr>
              <a:t>] = </a:t>
            </a:r>
            <a:r>
              <a:rPr lang="en-GB" sz="2400" err="1">
                <a:solidFill>
                  <a:schemeClr val="dk1"/>
                </a:solidFill>
                <a:highlight>
                  <a:srgbClr val="FFFFFE"/>
                </a:highlight>
                <a:latin typeface="+mn-lt"/>
                <a:ea typeface="Courier New"/>
                <a:cs typeface="Courier New"/>
                <a:sym typeface="Courier New"/>
              </a:rPr>
              <a:t>df.</a:t>
            </a:r>
            <a:r>
              <a:rPr lang="en-GB" sz="2400" err="1">
                <a:solidFill>
                  <a:srgbClr val="795E26"/>
                </a:solidFill>
                <a:highlight>
                  <a:srgbClr val="FFFFFE"/>
                </a:highlight>
                <a:latin typeface="+mn-lt"/>
                <a:ea typeface="Courier New"/>
                <a:cs typeface="Courier New"/>
                <a:sym typeface="Courier New"/>
              </a:rPr>
              <a:t>sum</a:t>
            </a:r>
            <a:r>
              <a:rPr lang="en-GB" sz="2400">
                <a:solidFill>
                  <a:schemeClr val="dk1"/>
                </a:solidFill>
                <a:highlight>
                  <a:srgbClr val="FFFFFE"/>
                </a:highlight>
                <a:latin typeface="+mn-lt"/>
                <a:ea typeface="Courier New"/>
                <a:cs typeface="Courier New"/>
                <a:sym typeface="Courier New"/>
              </a:rPr>
              <a:t>(axis=</a:t>
            </a:r>
            <a:r>
              <a:rPr lang="en-GB" sz="2400">
                <a:solidFill>
                  <a:srgbClr val="09885A"/>
                </a:solidFill>
                <a:highlight>
                  <a:srgbClr val="FFFFFE"/>
                </a:highlight>
                <a:latin typeface="+mn-lt"/>
                <a:ea typeface="Courier New"/>
                <a:cs typeface="Courier New"/>
                <a:sym typeface="Courier New"/>
              </a:rPr>
              <a:t>1</a:t>
            </a:r>
            <a:r>
              <a:rPr lang="en-GB" sz="2400">
                <a:solidFill>
                  <a:schemeClr val="dk1"/>
                </a:solidFill>
                <a:highlight>
                  <a:srgbClr val="FFFFFE"/>
                </a:highlight>
                <a:latin typeface="+mn-lt"/>
                <a:ea typeface="Courier New"/>
                <a:cs typeface="Courier New"/>
                <a:sym typeface="Courier New"/>
              </a:rPr>
              <a:t>)</a:t>
            </a:r>
            <a:endParaRPr sz="2400">
              <a:solidFill>
                <a:schemeClr val="dk1"/>
              </a:solidFill>
              <a:highlight>
                <a:srgbClr val="FFFFFE"/>
              </a:highlight>
              <a:latin typeface="+mn-lt"/>
              <a:ea typeface="Courier New"/>
              <a:cs typeface="Courier New"/>
              <a:sym typeface="Courier New"/>
            </a:endParaRPr>
          </a:p>
          <a:p>
            <a:pPr marL="0" lvl="0" indent="0" algn="l" rtl="0">
              <a:lnSpc>
                <a:spcPct val="135714"/>
              </a:lnSpc>
              <a:spcBef>
                <a:spcPts val="0"/>
              </a:spcBef>
              <a:spcAft>
                <a:spcPts val="0"/>
              </a:spcAft>
              <a:buNone/>
            </a:pPr>
            <a:r>
              <a:rPr lang="en-GB" sz="2400" err="1">
                <a:solidFill>
                  <a:schemeClr val="dk1"/>
                </a:solidFill>
                <a:highlight>
                  <a:srgbClr val="FFFFFE"/>
                </a:highlight>
                <a:latin typeface="+mn-lt"/>
                <a:ea typeface="Courier New"/>
                <a:cs typeface="Courier New"/>
                <a:sym typeface="Courier New"/>
              </a:rPr>
              <a:t>df.head</a:t>
            </a:r>
            <a:r>
              <a:rPr lang="en-GB" sz="2400">
                <a:solidFill>
                  <a:schemeClr val="dk1"/>
                </a:solidFill>
                <a:highlight>
                  <a:srgbClr val="FFFFFE"/>
                </a:highlight>
                <a:latin typeface="+mn-lt"/>
                <a:ea typeface="Courier New"/>
                <a:cs typeface="Courier New"/>
                <a:sym typeface="Courier New"/>
              </a:rPr>
              <a:t>()</a:t>
            </a:r>
            <a:endParaRPr sz="2400">
              <a:solidFill>
                <a:schemeClr val="dk1"/>
              </a:solidFill>
              <a:highlight>
                <a:srgbClr val="FFFFFE"/>
              </a:highlight>
              <a:latin typeface="+mn-lt"/>
              <a:ea typeface="Courier New"/>
              <a:cs typeface="Courier New"/>
              <a:sym typeface="Courier New"/>
            </a:endParaRPr>
          </a:p>
          <a:p>
            <a:pPr marL="457200" lvl="0" indent="0" algn="l" rtl="0">
              <a:lnSpc>
                <a:spcPct val="135714"/>
              </a:lnSpc>
              <a:spcBef>
                <a:spcPts val="0"/>
              </a:spcBef>
              <a:spcAft>
                <a:spcPts val="0"/>
              </a:spcAft>
              <a:buNone/>
            </a:pPr>
            <a:endParaRPr>
              <a:latin typeface="+mn-lt"/>
            </a:endParaRPr>
          </a:p>
          <a:p>
            <a:pPr marL="457200" lvl="0" indent="0" algn="l" rtl="0">
              <a:spcBef>
                <a:spcPts val="0"/>
              </a:spcBef>
              <a:spcAft>
                <a:spcPts val="1600"/>
              </a:spcAft>
              <a:buNone/>
            </a:pPr>
            <a:endParaRPr>
              <a:latin typeface="+mn-lt"/>
            </a:endParaRPr>
          </a:p>
        </p:txBody>
      </p:sp>
      <p:pic>
        <p:nvPicPr>
          <p:cNvPr id="204" name="Google Shape;204;p36" descr="A table of random numbers up to 100 with a column summing the numbers."/>
          <p:cNvPicPr preferRelativeResize="0"/>
          <p:nvPr/>
        </p:nvPicPr>
        <p:blipFill>
          <a:blip r:embed="rId3">
            <a:alphaModFix/>
          </a:blip>
          <a:stretch>
            <a:fillRect/>
          </a:stretch>
        </p:blipFill>
        <p:spPr>
          <a:xfrm>
            <a:off x="4491401" y="1455491"/>
            <a:ext cx="3473075" cy="3480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data generation</a:t>
            </a:r>
            <a:endParaRPr/>
          </a:p>
        </p:txBody>
      </p:sp>
      <p:sp>
        <p:nvSpPr>
          <p:cNvPr id="196" name="Google Shape;196;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GB" sz="2000">
                <a:solidFill>
                  <a:srgbClr val="AF00DB"/>
                </a:solidFill>
                <a:highlight>
                  <a:srgbClr val="FFFFFE"/>
                </a:highlight>
                <a:latin typeface="Arial" panose="020B0604020202020204" pitchFamily="34" charset="0"/>
                <a:ea typeface="Courier New"/>
                <a:cs typeface="Arial" panose="020B0604020202020204" pitchFamily="34" charset="0"/>
                <a:sym typeface="Courier New"/>
              </a:rPr>
              <a:t>import</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a:t>
            </a:r>
            <a:r>
              <a:rPr lang="en-GB" sz="2000" err="1">
                <a:solidFill>
                  <a:schemeClr val="dk1"/>
                </a:solidFill>
                <a:highlight>
                  <a:srgbClr val="FFFFFE"/>
                </a:highlight>
                <a:latin typeface="Arial" panose="020B0604020202020204" pitchFamily="34" charset="0"/>
                <a:ea typeface="Courier New"/>
                <a:cs typeface="Arial" panose="020B0604020202020204" pitchFamily="34" charset="0"/>
                <a:sym typeface="Courier New"/>
              </a:rPr>
              <a:t>numpy</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a:t>
            </a:r>
            <a:r>
              <a:rPr lang="en-GB" sz="2000">
                <a:solidFill>
                  <a:srgbClr val="AF00DB"/>
                </a:solidFill>
                <a:highlight>
                  <a:srgbClr val="FFFFFE"/>
                </a:highlight>
                <a:latin typeface="Arial" panose="020B0604020202020204" pitchFamily="34" charset="0"/>
                <a:ea typeface="Courier New"/>
                <a:cs typeface="Arial" panose="020B0604020202020204" pitchFamily="34" charset="0"/>
                <a:sym typeface="Courier New"/>
              </a:rPr>
              <a:t>as</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np, </a:t>
            </a:r>
            <a:r>
              <a:rPr lang="en-GB" sz="2000">
                <a:solidFill>
                  <a:srgbClr val="AF00DB"/>
                </a:solidFill>
                <a:highlight>
                  <a:srgbClr val="FFFFFE"/>
                </a:highlight>
                <a:latin typeface="Arial" panose="020B0604020202020204" pitchFamily="34" charset="0"/>
                <a:ea typeface="Courier New"/>
                <a:cs typeface="Arial" panose="020B0604020202020204" pitchFamily="34" charset="0"/>
                <a:sym typeface="Courier New"/>
              </a:rPr>
              <a:t>import</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pandas </a:t>
            </a:r>
            <a:r>
              <a:rPr lang="en-GB" sz="2000">
                <a:solidFill>
                  <a:srgbClr val="AF00DB"/>
                </a:solidFill>
                <a:highlight>
                  <a:srgbClr val="FFFFFE"/>
                </a:highlight>
                <a:latin typeface="Arial" panose="020B0604020202020204" pitchFamily="34" charset="0"/>
                <a:ea typeface="Courier New"/>
                <a:cs typeface="Arial" panose="020B0604020202020204" pitchFamily="34" charset="0"/>
                <a:sym typeface="Courier New"/>
              </a:rPr>
              <a:t>as</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pd</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0" lvl="0" indent="0" algn="l" rtl="0">
              <a:lnSpc>
                <a:spcPct val="135714"/>
              </a:lnSpc>
              <a:spcBef>
                <a:spcPts val="0"/>
              </a:spcBef>
              <a:spcAft>
                <a:spcPts val="0"/>
              </a:spcAft>
              <a:buNone/>
            </a:pP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df = </a:t>
            </a:r>
            <a:r>
              <a:rPr lang="en-GB" sz="2000" err="1">
                <a:solidFill>
                  <a:schemeClr val="dk1"/>
                </a:solidFill>
                <a:highlight>
                  <a:srgbClr val="FFFFFE"/>
                </a:highlight>
                <a:latin typeface="Arial" panose="020B0604020202020204" pitchFamily="34" charset="0"/>
                <a:ea typeface="Courier New"/>
                <a:cs typeface="Arial" panose="020B0604020202020204" pitchFamily="34" charset="0"/>
                <a:sym typeface="Courier New"/>
              </a:rPr>
              <a:t>pd.DataFrame</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0" lvl="0" indent="457200" algn="l" rtl="0">
              <a:lnSpc>
                <a:spcPct val="135714"/>
              </a:lnSpc>
              <a:spcBef>
                <a:spcPts val="0"/>
              </a:spcBef>
              <a:spcAft>
                <a:spcPts val="0"/>
              </a:spcAft>
              <a:buNone/>
            </a:pPr>
            <a:r>
              <a:rPr lang="en-GB" sz="2000" err="1">
                <a:solidFill>
                  <a:schemeClr val="dk1"/>
                </a:solidFill>
                <a:highlight>
                  <a:srgbClr val="FFFFFE"/>
                </a:highlight>
                <a:latin typeface="Arial" panose="020B0604020202020204" pitchFamily="34" charset="0"/>
                <a:ea typeface="Courier New"/>
                <a:cs typeface="Arial" panose="020B0604020202020204" pitchFamily="34" charset="0"/>
                <a:sym typeface="Courier New"/>
              </a:rPr>
              <a:t>np.random.randint</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457200" lvl="0" indent="457200" algn="l" rtl="0">
              <a:lnSpc>
                <a:spcPct val="135714"/>
              </a:lnSpc>
              <a:spcBef>
                <a:spcPts val="0"/>
              </a:spcBef>
              <a:spcAft>
                <a:spcPts val="0"/>
              </a:spcAft>
              <a:buNone/>
            </a:pPr>
            <a:r>
              <a:rPr lang="en-GB" sz="2000">
                <a:solidFill>
                  <a:srgbClr val="09885A"/>
                </a:solidFill>
                <a:highlight>
                  <a:srgbClr val="FFFFFE"/>
                </a:highlight>
                <a:latin typeface="Arial" panose="020B0604020202020204" pitchFamily="34" charset="0"/>
                <a:ea typeface="Courier New"/>
                <a:cs typeface="Arial" panose="020B0604020202020204" pitchFamily="34" charset="0"/>
                <a:sym typeface="Courier New"/>
              </a:rPr>
              <a:t>0</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457200" lvl="0" indent="457200" algn="l" rtl="0">
              <a:lnSpc>
                <a:spcPct val="135714"/>
              </a:lnSpc>
              <a:spcBef>
                <a:spcPts val="0"/>
              </a:spcBef>
              <a:spcAft>
                <a:spcPts val="0"/>
              </a:spcAft>
              <a:buNone/>
            </a:pPr>
            <a:r>
              <a:rPr lang="en-GB" sz="2000">
                <a:solidFill>
                  <a:srgbClr val="09885A"/>
                </a:solidFill>
                <a:highlight>
                  <a:srgbClr val="FFFFFE"/>
                </a:highlight>
                <a:latin typeface="Arial" panose="020B0604020202020204" pitchFamily="34" charset="0"/>
                <a:ea typeface="Courier New"/>
                <a:cs typeface="Arial" panose="020B0604020202020204" pitchFamily="34" charset="0"/>
                <a:sym typeface="Courier New"/>
              </a:rPr>
              <a:t>100</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457200" lvl="0" indent="457200" algn="l" rtl="0">
              <a:lnSpc>
                <a:spcPct val="135714"/>
              </a:lnSpc>
              <a:spcBef>
                <a:spcPts val="0"/>
              </a:spcBef>
              <a:spcAft>
                <a:spcPts val="0"/>
              </a:spcAft>
              <a:buNone/>
            </a:pP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size=(</a:t>
            </a:r>
            <a:r>
              <a:rPr lang="en-GB" sz="2000">
                <a:solidFill>
                  <a:srgbClr val="09885A"/>
                </a:solidFill>
                <a:highlight>
                  <a:srgbClr val="FFFFFE"/>
                </a:highlight>
                <a:latin typeface="Arial" panose="020B0604020202020204" pitchFamily="34" charset="0"/>
                <a:ea typeface="Courier New"/>
                <a:cs typeface="Arial" panose="020B0604020202020204" pitchFamily="34" charset="0"/>
                <a:sym typeface="Courier New"/>
              </a:rPr>
              <a:t>5</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a:t>
            </a:r>
            <a:r>
              <a:rPr lang="en-GB" sz="2000">
                <a:solidFill>
                  <a:srgbClr val="09885A"/>
                </a:solidFill>
                <a:highlight>
                  <a:srgbClr val="FFFFFE"/>
                </a:highlight>
                <a:latin typeface="Arial" panose="020B0604020202020204" pitchFamily="34" charset="0"/>
                <a:ea typeface="Courier New"/>
                <a:cs typeface="Arial" panose="020B0604020202020204" pitchFamily="34" charset="0"/>
                <a:sym typeface="Courier New"/>
              </a:rPr>
              <a:t>4</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457200" lvl="0" indent="0" algn="l" rtl="0">
              <a:lnSpc>
                <a:spcPct val="135714"/>
              </a:lnSpc>
              <a:spcBef>
                <a:spcPts val="0"/>
              </a:spcBef>
              <a:spcAft>
                <a:spcPts val="0"/>
              </a:spcAft>
              <a:buNone/>
            </a:pP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0" lvl="0" indent="457200" algn="l" rtl="0">
              <a:lnSpc>
                <a:spcPct val="135714"/>
              </a:lnSpc>
              <a:spcBef>
                <a:spcPts val="0"/>
              </a:spcBef>
              <a:spcAft>
                <a:spcPts val="0"/>
              </a:spcAft>
              <a:buNone/>
            </a:pP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 columns=list(</a:t>
            </a:r>
            <a:r>
              <a:rPr lang="en-GB" sz="2000">
                <a:solidFill>
                  <a:srgbClr val="A31515"/>
                </a:solidFill>
                <a:highlight>
                  <a:srgbClr val="FFFFFE"/>
                </a:highlight>
                <a:latin typeface="Arial" panose="020B0604020202020204" pitchFamily="34" charset="0"/>
                <a:ea typeface="Courier New"/>
                <a:cs typeface="Arial" panose="020B0604020202020204" pitchFamily="34" charset="0"/>
                <a:sym typeface="Courier New"/>
              </a:rPr>
              <a:t>'ABCD'</a:t>
            </a: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0" lvl="0" indent="0" algn="l" rtl="0">
              <a:lnSpc>
                <a:spcPct val="135714"/>
              </a:lnSpc>
              <a:spcBef>
                <a:spcPts val="0"/>
              </a:spcBef>
              <a:spcAft>
                <a:spcPts val="0"/>
              </a:spcAft>
              <a:buNone/>
            </a:pPr>
            <a:r>
              <a:rPr lang="en-GB" sz="2000">
                <a:solidFill>
                  <a:schemeClr val="dk1"/>
                </a:solidFill>
                <a:highlight>
                  <a:srgbClr val="FFFFFE"/>
                </a:highlight>
                <a:latin typeface="Arial" panose="020B0604020202020204" pitchFamily="34" charset="0"/>
                <a:ea typeface="Courier New"/>
                <a:cs typeface="Arial" panose="020B0604020202020204" pitchFamily="34" charset="0"/>
                <a:sym typeface="Courier New"/>
              </a:rPr>
              <a:t>)</a:t>
            </a:r>
            <a:endParaRPr sz="2000">
              <a:solidFill>
                <a:schemeClr val="dk1"/>
              </a:solidFill>
              <a:highlight>
                <a:srgbClr val="FFFFFE"/>
              </a:highlight>
              <a:latin typeface="Arial" panose="020B0604020202020204" pitchFamily="34" charset="0"/>
              <a:ea typeface="Courier New"/>
              <a:cs typeface="Arial" panose="020B0604020202020204" pitchFamily="34" charset="0"/>
              <a:sym typeface="Courier New"/>
            </a:endParaRPr>
          </a:p>
          <a:p>
            <a:pPr marL="457200" lvl="0" indent="0" algn="l" rtl="0">
              <a:spcBef>
                <a:spcPts val="0"/>
              </a:spcBef>
              <a:spcAft>
                <a:spcPts val="1600"/>
              </a:spcAft>
              <a:buNone/>
            </a:pPr>
            <a:endParaRPr/>
          </a:p>
        </p:txBody>
      </p:sp>
      <p:pic>
        <p:nvPicPr>
          <p:cNvPr id="197" name="Google Shape;197;p35" descr="A table of random numbers up to 100."/>
          <p:cNvPicPr preferRelativeResize="0"/>
          <p:nvPr/>
        </p:nvPicPr>
        <p:blipFill>
          <a:blip r:embed="rId3">
            <a:alphaModFix/>
          </a:blip>
          <a:stretch>
            <a:fillRect/>
          </a:stretch>
        </p:blipFill>
        <p:spPr>
          <a:xfrm>
            <a:off x="5470149" y="1847675"/>
            <a:ext cx="2244650" cy="2808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t>Reasons not to make Synthetic Data</a:t>
            </a:r>
            <a:endParaRPr sz="4000"/>
          </a:p>
        </p:txBody>
      </p:sp>
      <p:sp>
        <p:nvSpPr>
          <p:cNvPr id="216" name="Google Shape;21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GB"/>
              <a:t>Lack of understanding.</a:t>
            </a:r>
            <a:endParaRPr/>
          </a:p>
          <a:p>
            <a:r>
              <a:rPr lang="en-GB"/>
              <a:t>Concern about a privacy breach.</a:t>
            </a:r>
            <a:endParaRPr/>
          </a:p>
          <a:p>
            <a:r>
              <a:rPr lang="en-GB"/>
              <a:t>Concern about controlling narratives.</a:t>
            </a:r>
            <a:endParaRPr/>
          </a:p>
          <a:p>
            <a:r>
              <a:rPr lang="en-GB"/>
              <a:t>Synthetic data misinterpreted as real.</a:t>
            </a:r>
            <a:endParaRPr/>
          </a:p>
          <a:p>
            <a:r>
              <a:rPr lang="en-GB"/>
              <a:t>Lack of resources.</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08842"/>
            <a:ext cx="8520600" cy="6088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Have questions?</a:t>
            </a:r>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457200"/>
            <a:r>
              <a:rPr lang="en-GB"/>
              <a:t>Click the Q&amp;A tab.</a:t>
            </a:r>
            <a:endParaRPr/>
          </a:p>
        </p:txBody>
      </p:sp>
      <p:pic>
        <p:nvPicPr>
          <p:cNvPr id="70" name="Google Shape;70;p15" descr="Screenshot of Zoom Webinar with the Q&amp;A tab selected."/>
          <p:cNvPicPr preferRelativeResize="0"/>
          <p:nvPr/>
        </p:nvPicPr>
        <p:blipFill rotWithShape="1">
          <a:blip r:embed="rId3">
            <a:alphaModFix/>
          </a:blip>
          <a:srcRect l="27110" t="57648" r="15235"/>
          <a:stretch/>
        </p:blipFill>
        <p:spPr>
          <a:xfrm>
            <a:off x="2586990" y="2270760"/>
            <a:ext cx="3970020" cy="212285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of Synthetic data</a:t>
            </a:r>
            <a:endParaRPr/>
          </a:p>
        </p:txBody>
      </p:sp>
      <p:sp>
        <p:nvSpPr>
          <p:cNvPr id="222" name="Google Shape;222;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a:t>Anonymity - Can the individuals be identified?</a:t>
            </a:r>
            <a:endParaRPr sz="2400"/>
          </a:p>
          <a:p>
            <a:pPr marL="457200" lvl="0" indent="-342900" algn="l" rtl="0">
              <a:spcBef>
                <a:spcPts val="0"/>
              </a:spcBef>
              <a:spcAft>
                <a:spcPts val="0"/>
              </a:spcAft>
              <a:buSzPts val="1800"/>
              <a:buChar char="●"/>
            </a:pPr>
            <a:r>
              <a:rPr lang="en-GB" sz="2400"/>
              <a:t>Structure - Is the data the same shape?</a:t>
            </a:r>
          </a:p>
          <a:p>
            <a:pPr marL="457200" lvl="0" indent="-342900" algn="l" rtl="0">
              <a:spcBef>
                <a:spcPts val="0"/>
              </a:spcBef>
              <a:spcAft>
                <a:spcPts val="0"/>
              </a:spcAft>
              <a:buSzPts val="1800"/>
              <a:buChar char="●"/>
            </a:pPr>
            <a:r>
              <a:rPr lang="en-GB" sz="2400"/>
              <a:t>Indistinguishability - Could we tell this is synthetic data?</a:t>
            </a:r>
            <a:endParaRPr sz="2400"/>
          </a:p>
          <a:p>
            <a:pPr marL="457200" lvl="0" indent="-342900" algn="l" rtl="0">
              <a:spcBef>
                <a:spcPts val="0"/>
              </a:spcBef>
              <a:spcAft>
                <a:spcPts val="0"/>
              </a:spcAft>
              <a:buSzPts val="1800"/>
              <a:buChar char="●"/>
            </a:pPr>
            <a:r>
              <a:rPr lang="en-GB" sz="2400"/>
              <a:t>Relationships - Are the relationships between columns maintained?</a:t>
            </a:r>
            <a:endParaRPr sz="2400"/>
          </a:p>
          <a:p>
            <a:pPr marL="457200" lvl="0" indent="-342900" algn="l" rtl="0">
              <a:spcBef>
                <a:spcPts val="0"/>
              </a:spcBef>
              <a:spcAft>
                <a:spcPts val="0"/>
              </a:spcAft>
              <a:buSzPts val="1800"/>
              <a:buChar char="●"/>
            </a:pPr>
            <a:r>
              <a:rPr lang="en-GB" sz="2400"/>
              <a:t>Size - How much data we need?</a:t>
            </a:r>
            <a:endParaRPr sz="2400"/>
          </a:p>
          <a:p>
            <a:pPr marL="457200" lvl="0" indent="-342900" algn="l" rtl="0">
              <a:spcBef>
                <a:spcPts val="0"/>
              </a:spcBef>
              <a:spcAft>
                <a:spcPts val="0"/>
              </a:spcAft>
              <a:buSzPts val="1800"/>
              <a:buChar char="●"/>
            </a:pPr>
            <a:r>
              <a:rPr lang="en-GB" sz="2400"/>
              <a:t>Documentation - Are the quirks and meta-data well documented?</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Common Purposes</a:t>
            </a:r>
            <a:endParaRPr/>
          </a:p>
        </p:txBody>
      </p:sp>
      <p:sp>
        <p:nvSpPr>
          <p:cNvPr id="228" name="Google Shape;22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Machine Learning – Improves a model.</a:t>
            </a:r>
            <a:endParaRPr/>
          </a:p>
          <a:p>
            <a:pPr marL="457200" lvl="0" indent="-342900" algn="l" rtl="0">
              <a:spcBef>
                <a:spcPts val="0"/>
              </a:spcBef>
              <a:spcAft>
                <a:spcPts val="0"/>
              </a:spcAft>
              <a:buSzPts val="1800"/>
              <a:buChar char="●"/>
            </a:pPr>
            <a:r>
              <a:rPr lang="en-GB"/>
              <a:t>Analysis - Distributed for analysis.</a:t>
            </a:r>
            <a:endParaRPr/>
          </a:p>
          <a:p>
            <a:pPr marL="457200" lvl="0" indent="-342900" algn="l" rtl="0">
              <a:spcBef>
                <a:spcPts val="0"/>
              </a:spcBef>
              <a:spcAft>
                <a:spcPts val="0"/>
              </a:spcAft>
              <a:buSzPts val="1800"/>
              <a:buChar char="●"/>
            </a:pPr>
            <a:r>
              <a:rPr lang="en-GB"/>
              <a:t>Recruitment - Assess a candidate.</a:t>
            </a:r>
            <a:endParaRPr/>
          </a:p>
          <a:p>
            <a:pPr marL="457200" lvl="0" indent="-342900" algn="l" rtl="0">
              <a:spcBef>
                <a:spcPts val="0"/>
              </a:spcBef>
              <a:spcAft>
                <a:spcPts val="0"/>
              </a:spcAft>
              <a:buSzPts val="1800"/>
              <a:buChar char="●"/>
            </a:pPr>
            <a:r>
              <a:rPr lang="en-GB"/>
              <a:t>Showcase – Encourages use.</a:t>
            </a:r>
            <a:endParaRPr/>
          </a:p>
          <a:p>
            <a:pPr marL="457200" lvl="0" indent="-342900" algn="l" rtl="0">
              <a:spcBef>
                <a:spcPts val="0"/>
              </a:spcBef>
              <a:spcAft>
                <a:spcPts val="0"/>
              </a:spcAft>
              <a:buSzPts val="1800"/>
              <a:buChar char="●"/>
            </a:pPr>
            <a:r>
              <a:rPr lang="en-GB"/>
              <a:t>Testing - data used to test code, APIs and forms.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F960-EA42-4A27-92EB-92509580D999}"/>
              </a:ext>
            </a:extLst>
          </p:cNvPr>
          <p:cNvSpPr>
            <a:spLocks noGrp="1"/>
          </p:cNvSpPr>
          <p:nvPr>
            <p:ph type="title"/>
          </p:nvPr>
        </p:nvSpPr>
        <p:spPr/>
        <p:txBody>
          <a:bodyPr/>
          <a:lstStyle/>
          <a:p>
            <a:r>
              <a:rPr lang="en-GB"/>
              <a:t>Features of each purpose?</a:t>
            </a:r>
          </a:p>
        </p:txBody>
      </p:sp>
      <p:pic>
        <p:nvPicPr>
          <p:cNvPr id="2050" name="Picture 2" descr="Wall-e Toy on Beige Pad">
            <a:extLst>
              <a:ext uri="{FF2B5EF4-FFF2-40B4-BE49-F238E27FC236}">
                <a16:creationId xmlns:a16="http://schemas.microsoft.com/office/drawing/2014/main" id="{B9389014-AEF6-428D-8458-3EECDBE5AF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730"/>
          <a:stretch/>
        </p:blipFill>
        <p:spPr bwMode="auto">
          <a:xfrm>
            <a:off x="2857500" y="1470211"/>
            <a:ext cx="3429000" cy="330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28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 Machine Learning</a:t>
            </a:r>
            <a:endParaRPr/>
          </a:p>
        </p:txBody>
      </p:sp>
      <p:graphicFrame>
        <p:nvGraphicFramePr>
          <p:cNvPr id="234" name="Google Shape;234;p41"/>
          <p:cNvGraphicFramePr/>
          <p:nvPr>
            <p:extLst>
              <p:ext uri="{D42A27DB-BD31-4B8C-83A1-F6EECF244321}">
                <p14:modId xmlns:p14="http://schemas.microsoft.com/office/powerpoint/2010/main" val="4033908228"/>
              </p:ext>
            </p:extLst>
          </p:nvPr>
        </p:nvGraphicFramePr>
        <p:xfrm>
          <a:off x="76350" y="1737600"/>
          <a:ext cx="8965425" cy="2590620"/>
        </p:xfrm>
        <a:graphic>
          <a:graphicData uri="http://schemas.openxmlformats.org/drawingml/2006/table">
            <a:tbl>
              <a:tblPr firstRow="1">
                <a:noFill/>
                <a:tableStyleId>{5EAEDC30-C40E-467B-A5C4-9F2016585EB0}</a:tableStyleId>
              </a:tblPr>
              <a:tblGrid>
                <a:gridCol w="1280775">
                  <a:extLst>
                    <a:ext uri="{9D8B030D-6E8A-4147-A177-3AD203B41FA5}">
                      <a16:colId xmlns:a16="http://schemas.microsoft.com/office/drawing/2014/main" val="20000"/>
                    </a:ext>
                  </a:extLst>
                </a:gridCol>
                <a:gridCol w="1280775">
                  <a:extLst>
                    <a:ext uri="{9D8B030D-6E8A-4147-A177-3AD203B41FA5}">
                      <a16:colId xmlns:a16="http://schemas.microsoft.com/office/drawing/2014/main" val="20001"/>
                    </a:ext>
                  </a:extLst>
                </a:gridCol>
                <a:gridCol w="950525">
                  <a:extLst>
                    <a:ext uri="{9D8B030D-6E8A-4147-A177-3AD203B41FA5}">
                      <a16:colId xmlns:a16="http://schemas.microsoft.com/office/drawing/2014/main" val="20002"/>
                    </a:ext>
                  </a:extLst>
                </a:gridCol>
                <a:gridCol w="1693575">
                  <a:extLst>
                    <a:ext uri="{9D8B030D-6E8A-4147-A177-3AD203B41FA5}">
                      <a16:colId xmlns:a16="http://schemas.microsoft.com/office/drawing/2014/main" val="20003"/>
                    </a:ext>
                  </a:extLst>
                </a:gridCol>
                <a:gridCol w="1297300">
                  <a:extLst>
                    <a:ext uri="{9D8B030D-6E8A-4147-A177-3AD203B41FA5}">
                      <a16:colId xmlns:a16="http://schemas.microsoft.com/office/drawing/2014/main" val="20004"/>
                    </a:ext>
                  </a:extLst>
                </a:gridCol>
                <a:gridCol w="736125">
                  <a:extLst>
                    <a:ext uri="{9D8B030D-6E8A-4147-A177-3AD203B41FA5}">
                      <a16:colId xmlns:a16="http://schemas.microsoft.com/office/drawing/2014/main" val="20005"/>
                    </a:ext>
                  </a:extLst>
                </a:gridCol>
                <a:gridCol w="17263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GB" sz="1400" b="1"/>
                        <a:t>Purpose</a:t>
                      </a:r>
                      <a:endParaRPr sz="1400" b="1"/>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Anonymity</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Structure</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Indistinguishability</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Relationships</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Size</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Documentation</a:t>
                      </a:r>
                      <a:endParaRPr sz="1400"/>
                    </a:p>
                  </a:txBody>
                  <a:tcPr marL="91425" marR="91425" marT="91425" marB="91425">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400" b="1"/>
                        <a:t>Machine Learning</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400"/>
                        <a:t>Analysis</a:t>
                      </a:r>
                      <a:endParaRPr sz="1400"/>
                    </a:p>
                  </a:txBody>
                  <a:tcPr marL="91425" marR="91425" marT="91425" marB="91425">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None/>
                      </a:pPr>
                      <a:r>
                        <a:rPr lang="en-GB" sz="1400"/>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400"/>
                        <a:t>Recruitment</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400"/>
                        <a:t>Showcase</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lang="en-GB"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400"/>
                        <a:t>Testing</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None/>
                      </a:pPr>
                      <a:r>
                        <a:rPr lang="en-GB" sz="1400"/>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 Analysis</a:t>
            </a:r>
            <a:endParaRPr/>
          </a:p>
        </p:txBody>
      </p:sp>
      <p:graphicFrame>
        <p:nvGraphicFramePr>
          <p:cNvPr id="234" name="Google Shape;234;p41"/>
          <p:cNvGraphicFramePr/>
          <p:nvPr>
            <p:extLst>
              <p:ext uri="{D42A27DB-BD31-4B8C-83A1-F6EECF244321}">
                <p14:modId xmlns:p14="http://schemas.microsoft.com/office/powerpoint/2010/main" val="1288992441"/>
              </p:ext>
            </p:extLst>
          </p:nvPr>
        </p:nvGraphicFramePr>
        <p:xfrm>
          <a:off x="76350" y="1737600"/>
          <a:ext cx="8965425" cy="2590620"/>
        </p:xfrm>
        <a:graphic>
          <a:graphicData uri="http://schemas.openxmlformats.org/drawingml/2006/table">
            <a:tbl>
              <a:tblPr firstRow="1">
                <a:noFill/>
                <a:tableStyleId>{5EAEDC30-C40E-467B-A5C4-9F2016585EB0}</a:tableStyleId>
              </a:tblPr>
              <a:tblGrid>
                <a:gridCol w="1280775">
                  <a:extLst>
                    <a:ext uri="{9D8B030D-6E8A-4147-A177-3AD203B41FA5}">
                      <a16:colId xmlns:a16="http://schemas.microsoft.com/office/drawing/2014/main" val="20000"/>
                    </a:ext>
                  </a:extLst>
                </a:gridCol>
                <a:gridCol w="1280775">
                  <a:extLst>
                    <a:ext uri="{9D8B030D-6E8A-4147-A177-3AD203B41FA5}">
                      <a16:colId xmlns:a16="http://schemas.microsoft.com/office/drawing/2014/main" val="20001"/>
                    </a:ext>
                  </a:extLst>
                </a:gridCol>
                <a:gridCol w="950525">
                  <a:extLst>
                    <a:ext uri="{9D8B030D-6E8A-4147-A177-3AD203B41FA5}">
                      <a16:colId xmlns:a16="http://schemas.microsoft.com/office/drawing/2014/main" val="20002"/>
                    </a:ext>
                  </a:extLst>
                </a:gridCol>
                <a:gridCol w="1693575">
                  <a:extLst>
                    <a:ext uri="{9D8B030D-6E8A-4147-A177-3AD203B41FA5}">
                      <a16:colId xmlns:a16="http://schemas.microsoft.com/office/drawing/2014/main" val="20003"/>
                    </a:ext>
                  </a:extLst>
                </a:gridCol>
                <a:gridCol w="1297300">
                  <a:extLst>
                    <a:ext uri="{9D8B030D-6E8A-4147-A177-3AD203B41FA5}">
                      <a16:colId xmlns:a16="http://schemas.microsoft.com/office/drawing/2014/main" val="20004"/>
                    </a:ext>
                  </a:extLst>
                </a:gridCol>
                <a:gridCol w="736125">
                  <a:extLst>
                    <a:ext uri="{9D8B030D-6E8A-4147-A177-3AD203B41FA5}">
                      <a16:colId xmlns:a16="http://schemas.microsoft.com/office/drawing/2014/main" val="20005"/>
                    </a:ext>
                  </a:extLst>
                </a:gridCol>
                <a:gridCol w="17263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GB" sz="1400" b="1"/>
                        <a:t>Purpose</a:t>
                      </a:r>
                      <a:endParaRPr sz="1400" b="1"/>
                    </a:p>
                  </a:txBody>
                  <a:tcPr marL="91425" marR="91425" marT="91425" marB="91425"/>
                </a:tc>
                <a:tc>
                  <a:txBody>
                    <a:bodyPr/>
                    <a:lstStyle/>
                    <a:p>
                      <a:pPr marL="0" lvl="0" indent="0" algn="l" rtl="0">
                        <a:spcBef>
                          <a:spcPts val="0"/>
                        </a:spcBef>
                        <a:spcAft>
                          <a:spcPts val="0"/>
                        </a:spcAft>
                        <a:buNone/>
                      </a:pPr>
                      <a:r>
                        <a:rPr lang="en-GB" sz="1400"/>
                        <a:t>Anonymity</a:t>
                      </a:r>
                      <a:endParaRPr sz="1400"/>
                    </a:p>
                  </a:txBody>
                  <a:tcPr marL="91425" marR="91425" marT="91425" marB="91425"/>
                </a:tc>
                <a:tc>
                  <a:txBody>
                    <a:bodyPr/>
                    <a:lstStyle/>
                    <a:p>
                      <a:pPr marL="0" lvl="0" indent="0" algn="l" rtl="0">
                        <a:spcBef>
                          <a:spcPts val="0"/>
                        </a:spcBef>
                        <a:spcAft>
                          <a:spcPts val="0"/>
                        </a:spcAft>
                        <a:buNone/>
                      </a:pPr>
                      <a:r>
                        <a:rPr lang="en-GB" sz="1400"/>
                        <a:t>Structure</a:t>
                      </a:r>
                      <a:endParaRPr sz="1400"/>
                    </a:p>
                  </a:txBody>
                  <a:tcPr marL="91425" marR="91425" marT="91425" marB="91425"/>
                </a:tc>
                <a:tc>
                  <a:txBody>
                    <a:bodyPr/>
                    <a:lstStyle/>
                    <a:p>
                      <a:pPr marL="0" lvl="0" indent="0" algn="l" rtl="0">
                        <a:spcBef>
                          <a:spcPts val="0"/>
                        </a:spcBef>
                        <a:spcAft>
                          <a:spcPts val="0"/>
                        </a:spcAft>
                        <a:buNone/>
                      </a:pPr>
                      <a:r>
                        <a:rPr lang="en-GB" sz="1400"/>
                        <a:t>Indistinguishability</a:t>
                      </a:r>
                      <a:endParaRPr sz="1400"/>
                    </a:p>
                  </a:txBody>
                  <a:tcPr marL="91425" marR="91425" marT="91425" marB="91425"/>
                </a:tc>
                <a:tc>
                  <a:txBody>
                    <a:bodyPr/>
                    <a:lstStyle/>
                    <a:p>
                      <a:pPr marL="0" lvl="0" indent="0" algn="l" rtl="0">
                        <a:spcBef>
                          <a:spcPts val="0"/>
                        </a:spcBef>
                        <a:spcAft>
                          <a:spcPts val="0"/>
                        </a:spcAft>
                        <a:buNone/>
                      </a:pPr>
                      <a:r>
                        <a:rPr lang="en-GB" sz="1400"/>
                        <a:t>Relationships</a:t>
                      </a:r>
                      <a:endParaRPr sz="1400"/>
                    </a:p>
                  </a:txBody>
                  <a:tcPr marL="91425" marR="91425" marT="91425" marB="91425"/>
                </a:tc>
                <a:tc>
                  <a:txBody>
                    <a:bodyPr/>
                    <a:lstStyle/>
                    <a:p>
                      <a:pPr marL="0" lvl="0" indent="0" algn="l" rtl="0">
                        <a:spcBef>
                          <a:spcPts val="0"/>
                        </a:spcBef>
                        <a:spcAft>
                          <a:spcPts val="0"/>
                        </a:spcAft>
                        <a:buNone/>
                      </a:pPr>
                      <a:r>
                        <a:rPr lang="en-GB" sz="1400"/>
                        <a:t>Size</a:t>
                      </a:r>
                      <a:endParaRPr sz="1400"/>
                    </a:p>
                  </a:txBody>
                  <a:tcPr marL="91425" marR="91425" marT="91425" marB="91425"/>
                </a:tc>
                <a:tc>
                  <a:txBody>
                    <a:bodyPr/>
                    <a:lstStyle/>
                    <a:p>
                      <a:pPr marL="0" lvl="0" indent="0" algn="l" rtl="0">
                        <a:spcBef>
                          <a:spcPts val="0"/>
                        </a:spcBef>
                        <a:spcAft>
                          <a:spcPts val="0"/>
                        </a:spcAft>
                        <a:buNone/>
                      </a:pPr>
                      <a:r>
                        <a:rPr lang="en-GB" sz="1400"/>
                        <a:t>Documentation</a:t>
                      </a:r>
                      <a:endParaRPr sz="14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400"/>
                        <a:t>Machine Learning</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400" b="1"/>
                        <a:t>Analysis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b="1"/>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b="1"/>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400"/>
                        <a:t>Recruitment</a:t>
                      </a:r>
                      <a:endParaRPr sz="1400"/>
                    </a:p>
                  </a:txBody>
                  <a:tcPr marL="91425" marR="91425" marT="91425" marB="91425">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None/>
                      </a:pPr>
                      <a:r>
                        <a:rPr lang="en-GB" sz="1400"/>
                        <a:t>No</a:t>
                      </a:r>
                      <a:endParaRPr sz="1400"/>
                    </a:p>
                  </a:txBody>
                  <a:tcPr marL="91425" marR="91425" marT="91425" marB="91425">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400"/>
                        <a:t>Showcase</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lang="en-GB"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400"/>
                        <a:t>Testing</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None/>
                      </a:pPr>
                      <a:r>
                        <a:rPr lang="en-GB" sz="1400"/>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1732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DA3F-0A4A-4473-8501-A4AD2C761C19}"/>
              </a:ext>
            </a:extLst>
          </p:cNvPr>
          <p:cNvSpPr>
            <a:spLocks noGrp="1"/>
          </p:cNvSpPr>
          <p:nvPr>
            <p:ph type="title"/>
          </p:nvPr>
        </p:nvSpPr>
        <p:spPr/>
        <p:txBody>
          <a:bodyPr/>
          <a:lstStyle/>
          <a:p>
            <a:r>
              <a:rPr lang="en-GB"/>
              <a:t>Recruitment - Example</a:t>
            </a:r>
          </a:p>
        </p:txBody>
      </p:sp>
      <p:sp>
        <p:nvSpPr>
          <p:cNvPr id="3" name="Text Placeholder 2">
            <a:extLst>
              <a:ext uri="{FF2B5EF4-FFF2-40B4-BE49-F238E27FC236}">
                <a16:creationId xmlns:a16="http://schemas.microsoft.com/office/drawing/2014/main" id="{BF47EA92-D577-41AE-827B-55481735BA4E}"/>
              </a:ext>
            </a:extLst>
          </p:cNvPr>
          <p:cNvSpPr>
            <a:spLocks noGrp="1"/>
          </p:cNvSpPr>
          <p:nvPr>
            <p:ph type="body" idx="1"/>
          </p:nvPr>
        </p:nvSpPr>
        <p:spPr/>
        <p:txBody>
          <a:bodyPr/>
          <a:lstStyle/>
          <a:p>
            <a:r>
              <a:rPr lang="en-GB"/>
              <a:t>Take home test</a:t>
            </a:r>
          </a:p>
        </p:txBody>
      </p:sp>
      <p:pic>
        <p:nvPicPr>
          <p:cNvPr id="3074" name="Picture 2" descr="Man in Black Long Sleeve Shirt and Gray Pants Holding Black Tablet Computer">
            <a:extLst>
              <a:ext uri="{FF2B5EF4-FFF2-40B4-BE49-F238E27FC236}">
                <a16:creationId xmlns:a16="http://schemas.microsoft.com/office/drawing/2014/main" id="{08D34CBD-3C05-4189-9B19-1388E30F3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234" y="1541046"/>
            <a:ext cx="4541744" cy="302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941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 Recruitment</a:t>
            </a:r>
            <a:endParaRPr/>
          </a:p>
        </p:txBody>
      </p:sp>
      <p:graphicFrame>
        <p:nvGraphicFramePr>
          <p:cNvPr id="234" name="Google Shape;234;p41"/>
          <p:cNvGraphicFramePr/>
          <p:nvPr>
            <p:extLst>
              <p:ext uri="{D42A27DB-BD31-4B8C-83A1-F6EECF244321}">
                <p14:modId xmlns:p14="http://schemas.microsoft.com/office/powerpoint/2010/main" val="2701064083"/>
              </p:ext>
            </p:extLst>
          </p:nvPr>
        </p:nvGraphicFramePr>
        <p:xfrm>
          <a:off x="76350" y="1737600"/>
          <a:ext cx="8965425" cy="2590620"/>
        </p:xfrm>
        <a:graphic>
          <a:graphicData uri="http://schemas.openxmlformats.org/drawingml/2006/table">
            <a:tbl>
              <a:tblPr firstRow="1">
                <a:noFill/>
                <a:tableStyleId>{5EAEDC30-C40E-467B-A5C4-9F2016585EB0}</a:tableStyleId>
              </a:tblPr>
              <a:tblGrid>
                <a:gridCol w="1280775">
                  <a:extLst>
                    <a:ext uri="{9D8B030D-6E8A-4147-A177-3AD203B41FA5}">
                      <a16:colId xmlns:a16="http://schemas.microsoft.com/office/drawing/2014/main" val="20000"/>
                    </a:ext>
                  </a:extLst>
                </a:gridCol>
                <a:gridCol w="1280775">
                  <a:extLst>
                    <a:ext uri="{9D8B030D-6E8A-4147-A177-3AD203B41FA5}">
                      <a16:colId xmlns:a16="http://schemas.microsoft.com/office/drawing/2014/main" val="20001"/>
                    </a:ext>
                  </a:extLst>
                </a:gridCol>
                <a:gridCol w="950525">
                  <a:extLst>
                    <a:ext uri="{9D8B030D-6E8A-4147-A177-3AD203B41FA5}">
                      <a16:colId xmlns:a16="http://schemas.microsoft.com/office/drawing/2014/main" val="20002"/>
                    </a:ext>
                  </a:extLst>
                </a:gridCol>
                <a:gridCol w="1693575">
                  <a:extLst>
                    <a:ext uri="{9D8B030D-6E8A-4147-A177-3AD203B41FA5}">
                      <a16:colId xmlns:a16="http://schemas.microsoft.com/office/drawing/2014/main" val="20003"/>
                    </a:ext>
                  </a:extLst>
                </a:gridCol>
                <a:gridCol w="1297300">
                  <a:extLst>
                    <a:ext uri="{9D8B030D-6E8A-4147-A177-3AD203B41FA5}">
                      <a16:colId xmlns:a16="http://schemas.microsoft.com/office/drawing/2014/main" val="20004"/>
                    </a:ext>
                  </a:extLst>
                </a:gridCol>
                <a:gridCol w="736125">
                  <a:extLst>
                    <a:ext uri="{9D8B030D-6E8A-4147-A177-3AD203B41FA5}">
                      <a16:colId xmlns:a16="http://schemas.microsoft.com/office/drawing/2014/main" val="20005"/>
                    </a:ext>
                  </a:extLst>
                </a:gridCol>
                <a:gridCol w="17263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GB" sz="1400" b="1"/>
                        <a:t>Purpose</a:t>
                      </a:r>
                      <a:endParaRPr sz="1400" b="1"/>
                    </a:p>
                  </a:txBody>
                  <a:tcPr marL="91425" marR="91425" marT="91425" marB="91425"/>
                </a:tc>
                <a:tc>
                  <a:txBody>
                    <a:bodyPr/>
                    <a:lstStyle/>
                    <a:p>
                      <a:pPr marL="0" lvl="0" indent="0" algn="l" rtl="0">
                        <a:spcBef>
                          <a:spcPts val="0"/>
                        </a:spcBef>
                        <a:spcAft>
                          <a:spcPts val="0"/>
                        </a:spcAft>
                        <a:buNone/>
                      </a:pPr>
                      <a:r>
                        <a:rPr lang="en-GB" sz="1400"/>
                        <a:t>Anonymity</a:t>
                      </a:r>
                      <a:endParaRPr sz="1400"/>
                    </a:p>
                  </a:txBody>
                  <a:tcPr marL="91425" marR="91425" marT="91425" marB="91425"/>
                </a:tc>
                <a:tc>
                  <a:txBody>
                    <a:bodyPr/>
                    <a:lstStyle/>
                    <a:p>
                      <a:pPr marL="0" lvl="0" indent="0" algn="l" rtl="0">
                        <a:spcBef>
                          <a:spcPts val="0"/>
                        </a:spcBef>
                        <a:spcAft>
                          <a:spcPts val="0"/>
                        </a:spcAft>
                        <a:buNone/>
                      </a:pPr>
                      <a:r>
                        <a:rPr lang="en-GB" sz="1400"/>
                        <a:t>Structure</a:t>
                      </a:r>
                      <a:endParaRPr sz="1400"/>
                    </a:p>
                  </a:txBody>
                  <a:tcPr marL="91425" marR="91425" marT="91425" marB="91425"/>
                </a:tc>
                <a:tc>
                  <a:txBody>
                    <a:bodyPr/>
                    <a:lstStyle/>
                    <a:p>
                      <a:pPr marL="0" lvl="0" indent="0" algn="l" rtl="0">
                        <a:spcBef>
                          <a:spcPts val="0"/>
                        </a:spcBef>
                        <a:spcAft>
                          <a:spcPts val="0"/>
                        </a:spcAft>
                        <a:buNone/>
                      </a:pPr>
                      <a:r>
                        <a:rPr lang="en-GB" sz="1400"/>
                        <a:t>Indistinguishability</a:t>
                      </a:r>
                      <a:endParaRPr sz="1400"/>
                    </a:p>
                  </a:txBody>
                  <a:tcPr marL="91425" marR="91425" marT="91425" marB="91425"/>
                </a:tc>
                <a:tc>
                  <a:txBody>
                    <a:bodyPr/>
                    <a:lstStyle/>
                    <a:p>
                      <a:pPr marL="0" lvl="0" indent="0" algn="l" rtl="0">
                        <a:spcBef>
                          <a:spcPts val="0"/>
                        </a:spcBef>
                        <a:spcAft>
                          <a:spcPts val="0"/>
                        </a:spcAft>
                        <a:buNone/>
                      </a:pPr>
                      <a:r>
                        <a:rPr lang="en-GB" sz="1400"/>
                        <a:t>Relationships</a:t>
                      </a:r>
                      <a:endParaRPr sz="1400"/>
                    </a:p>
                  </a:txBody>
                  <a:tcPr marL="91425" marR="91425" marT="91425" marB="91425"/>
                </a:tc>
                <a:tc>
                  <a:txBody>
                    <a:bodyPr/>
                    <a:lstStyle/>
                    <a:p>
                      <a:pPr marL="0" lvl="0" indent="0" algn="l" rtl="0">
                        <a:spcBef>
                          <a:spcPts val="0"/>
                        </a:spcBef>
                        <a:spcAft>
                          <a:spcPts val="0"/>
                        </a:spcAft>
                        <a:buNone/>
                      </a:pPr>
                      <a:r>
                        <a:rPr lang="en-GB" sz="1400"/>
                        <a:t>Size</a:t>
                      </a:r>
                      <a:endParaRPr sz="1400"/>
                    </a:p>
                  </a:txBody>
                  <a:tcPr marL="91425" marR="91425" marT="91425" marB="91425"/>
                </a:tc>
                <a:tc>
                  <a:txBody>
                    <a:bodyPr/>
                    <a:lstStyle/>
                    <a:p>
                      <a:pPr marL="0" lvl="0" indent="0" algn="l" rtl="0">
                        <a:spcBef>
                          <a:spcPts val="0"/>
                        </a:spcBef>
                        <a:spcAft>
                          <a:spcPts val="0"/>
                        </a:spcAft>
                        <a:buNone/>
                      </a:pPr>
                      <a:r>
                        <a:rPr lang="en-GB" sz="1400"/>
                        <a:t>Documentation</a:t>
                      </a:r>
                      <a:endParaRPr sz="14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400"/>
                        <a:t>Machine Learning</a:t>
                      </a:r>
                      <a:endParaRPr sz="1400"/>
                    </a:p>
                  </a:txBody>
                  <a:tcPr marL="91425" marR="91425" marT="91425" marB="91425"/>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400"/>
                        <a:t>Analysis</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400"/>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400" b="1"/>
                        <a:t>Recruitment</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b="1"/>
                        <a:t>No</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400"/>
                        <a:t>Showcase</a:t>
                      </a:r>
                      <a:endParaRPr sz="1400"/>
                    </a:p>
                  </a:txBody>
                  <a:tcPr marL="91425" marR="91425" marT="91425" marB="91425">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lang="en-GB"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400"/>
                        <a:t>Testing</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None/>
                      </a:pPr>
                      <a:r>
                        <a:rPr lang="en-GB" sz="1400"/>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57183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 Showcase</a:t>
            </a:r>
            <a:endParaRPr/>
          </a:p>
        </p:txBody>
      </p:sp>
      <p:graphicFrame>
        <p:nvGraphicFramePr>
          <p:cNvPr id="234" name="Google Shape;234;p41"/>
          <p:cNvGraphicFramePr/>
          <p:nvPr>
            <p:extLst>
              <p:ext uri="{D42A27DB-BD31-4B8C-83A1-F6EECF244321}">
                <p14:modId xmlns:p14="http://schemas.microsoft.com/office/powerpoint/2010/main" val="3193106205"/>
              </p:ext>
            </p:extLst>
          </p:nvPr>
        </p:nvGraphicFramePr>
        <p:xfrm>
          <a:off x="76350" y="1737600"/>
          <a:ext cx="8965425" cy="2590620"/>
        </p:xfrm>
        <a:graphic>
          <a:graphicData uri="http://schemas.openxmlformats.org/drawingml/2006/table">
            <a:tbl>
              <a:tblPr firstRow="1">
                <a:noFill/>
                <a:tableStyleId>{5EAEDC30-C40E-467B-A5C4-9F2016585EB0}</a:tableStyleId>
              </a:tblPr>
              <a:tblGrid>
                <a:gridCol w="1280775">
                  <a:extLst>
                    <a:ext uri="{9D8B030D-6E8A-4147-A177-3AD203B41FA5}">
                      <a16:colId xmlns:a16="http://schemas.microsoft.com/office/drawing/2014/main" val="20000"/>
                    </a:ext>
                  </a:extLst>
                </a:gridCol>
                <a:gridCol w="1280775">
                  <a:extLst>
                    <a:ext uri="{9D8B030D-6E8A-4147-A177-3AD203B41FA5}">
                      <a16:colId xmlns:a16="http://schemas.microsoft.com/office/drawing/2014/main" val="20001"/>
                    </a:ext>
                  </a:extLst>
                </a:gridCol>
                <a:gridCol w="950525">
                  <a:extLst>
                    <a:ext uri="{9D8B030D-6E8A-4147-A177-3AD203B41FA5}">
                      <a16:colId xmlns:a16="http://schemas.microsoft.com/office/drawing/2014/main" val="20002"/>
                    </a:ext>
                  </a:extLst>
                </a:gridCol>
                <a:gridCol w="1693575">
                  <a:extLst>
                    <a:ext uri="{9D8B030D-6E8A-4147-A177-3AD203B41FA5}">
                      <a16:colId xmlns:a16="http://schemas.microsoft.com/office/drawing/2014/main" val="20003"/>
                    </a:ext>
                  </a:extLst>
                </a:gridCol>
                <a:gridCol w="1297300">
                  <a:extLst>
                    <a:ext uri="{9D8B030D-6E8A-4147-A177-3AD203B41FA5}">
                      <a16:colId xmlns:a16="http://schemas.microsoft.com/office/drawing/2014/main" val="20004"/>
                    </a:ext>
                  </a:extLst>
                </a:gridCol>
                <a:gridCol w="736125">
                  <a:extLst>
                    <a:ext uri="{9D8B030D-6E8A-4147-A177-3AD203B41FA5}">
                      <a16:colId xmlns:a16="http://schemas.microsoft.com/office/drawing/2014/main" val="20005"/>
                    </a:ext>
                  </a:extLst>
                </a:gridCol>
                <a:gridCol w="17263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GB" sz="1400" b="1"/>
                        <a:t>Purpose</a:t>
                      </a:r>
                      <a:endParaRPr sz="1400" b="1"/>
                    </a:p>
                  </a:txBody>
                  <a:tcPr marL="91425" marR="91425" marT="91425" marB="91425"/>
                </a:tc>
                <a:tc>
                  <a:txBody>
                    <a:bodyPr/>
                    <a:lstStyle/>
                    <a:p>
                      <a:pPr marL="0" lvl="0" indent="0" algn="l" rtl="0">
                        <a:spcBef>
                          <a:spcPts val="0"/>
                        </a:spcBef>
                        <a:spcAft>
                          <a:spcPts val="0"/>
                        </a:spcAft>
                        <a:buNone/>
                      </a:pPr>
                      <a:r>
                        <a:rPr lang="en-GB" sz="1400"/>
                        <a:t>Anonymity</a:t>
                      </a:r>
                      <a:endParaRPr sz="1400"/>
                    </a:p>
                  </a:txBody>
                  <a:tcPr marL="91425" marR="91425" marT="91425" marB="91425"/>
                </a:tc>
                <a:tc>
                  <a:txBody>
                    <a:bodyPr/>
                    <a:lstStyle/>
                    <a:p>
                      <a:pPr marL="0" lvl="0" indent="0" algn="l" rtl="0">
                        <a:spcBef>
                          <a:spcPts val="0"/>
                        </a:spcBef>
                        <a:spcAft>
                          <a:spcPts val="0"/>
                        </a:spcAft>
                        <a:buNone/>
                      </a:pPr>
                      <a:r>
                        <a:rPr lang="en-GB" sz="1400"/>
                        <a:t>Structure</a:t>
                      </a:r>
                      <a:endParaRPr sz="1400"/>
                    </a:p>
                  </a:txBody>
                  <a:tcPr marL="91425" marR="91425" marT="91425" marB="91425"/>
                </a:tc>
                <a:tc>
                  <a:txBody>
                    <a:bodyPr/>
                    <a:lstStyle/>
                    <a:p>
                      <a:pPr marL="0" lvl="0" indent="0" algn="l" rtl="0">
                        <a:spcBef>
                          <a:spcPts val="0"/>
                        </a:spcBef>
                        <a:spcAft>
                          <a:spcPts val="0"/>
                        </a:spcAft>
                        <a:buNone/>
                      </a:pPr>
                      <a:r>
                        <a:rPr lang="en-GB" sz="1400"/>
                        <a:t>Indistinguishability</a:t>
                      </a:r>
                      <a:endParaRPr sz="1400"/>
                    </a:p>
                  </a:txBody>
                  <a:tcPr marL="91425" marR="91425" marT="91425" marB="91425"/>
                </a:tc>
                <a:tc>
                  <a:txBody>
                    <a:bodyPr/>
                    <a:lstStyle/>
                    <a:p>
                      <a:pPr marL="0" lvl="0" indent="0" algn="l" rtl="0">
                        <a:spcBef>
                          <a:spcPts val="0"/>
                        </a:spcBef>
                        <a:spcAft>
                          <a:spcPts val="0"/>
                        </a:spcAft>
                        <a:buNone/>
                      </a:pPr>
                      <a:r>
                        <a:rPr lang="en-GB" sz="1400"/>
                        <a:t>Relationships</a:t>
                      </a:r>
                      <a:endParaRPr sz="1400"/>
                    </a:p>
                  </a:txBody>
                  <a:tcPr marL="91425" marR="91425" marT="91425" marB="91425"/>
                </a:tc>
                <a:tc>
                  <a:txBody>
                    <a:bodyPr/>
                    <a:lstStyle/>
                    <a:p>
                      <a:pPr marL="0" lvl="0" indent="0" algn="l" rtl="0">
                        <a:spcBef>
                          <a:spcPts val="0"/>
                        </a:spcBef>
                        <a:spcAft>
                          <a:spcPts val="0"/>
                        </a:spcAft>
                        <a:buNone/>
                      </a:pPr>
                      <a:r>
                        <a:rPr lang="en-GB" sz="1400"/>
                        <a:t>Size</a:t>
                      </a:r>
                      <a:endParaRPr sz="1400"/>
                    </a:p>
                  </a:txBody>
                  <a:tcPr marL="91425" marR="91425" marT="91425" marB="91425"/>
                </a:tc>
                <a:tc>
                  <a:txBody>
                    <a:bodyPr/>
                    <a:lstStyle/>
                    <a:p>
                      <a:pPr marL="0" lvl="0" indent="0" algn="l" rtl="0">
                        <a:spcBef>
                          <a:spcPts val="0"/>
                        </a:spcBef>
                        <a:spcAft>
                          <a:spcPts val="0"/>
                        </a:spcAft>
                        <a:buNone/>
                      </a:pPr>
                      <a:r>
                        <a:rPr lang="en-GB" sz="1400"/>
                        <a:t>Documentation</a:t>
                      </a:r>
                      <a:endParaRPr sz="14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400"/>
                        <a:t>Machine Learning</a:t>
                      </a:r>
                      <a:endParaRPr sz="1400"/>
                    </a:p>
                  </a:txBody>
                  <a:tcPr marL="91425" marR="91425" marT="91425" marB="91425"/>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400"/>
                        <a:t>Analysis</a:t>
                      </a:r>
                      <a:endParaRPr sz="1400"/>
                    </a:p>
                  </a:txBody>
                  <a:tcPr marL="91425" marR="91425" marT="91425" marB="91425"/>
                </a:tc>
                <a:tc>
                  <a:txBody>
                    <a:bodyPr/>
                    <a:lstStyle/>
                    <a:p>
                      <a:pPr marL="0" lvl="0" indent="0" algn="l" rtl="0">
                        <a:spcBef>
                          <a:spcPts val="0"/>
                        </a:spcBef>
                        <a:spcAft>
                          <a:spcPts val="0"/>
                        </a:spcAft>
                        <a:buNone/>
                      </a:pPr>
                      <a:r>
                        <a:rPr lang="en-GB" sz="1400"/>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400"/>
                        <a:t>Recruitment</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400"/>
                        <a:t>No</a:t>
                      </a:r>
                      <a:endParaRPr sz="1400"/>
                    </a:p>
                  </a:txBody>
                  <a:tcPr marL="91425" marR="91425" marT="91425" marB="91425">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400" b="1"/>
                        <a:t>Showcase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No</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Maybe</a:t>
                      </a:r>
                      <a:endParaRPr lang="en-GB"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400"/>
                        <a:t>Testing</a:t>
                      </a:r>
                      <a:endParaRPr sz="1400"/>
                    </a:p>
                  </a:txBody>
                  <a:tcPr marL="91425" marR="91425" marT="91425" marB="91425">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None/>
                      </a:pPr>
                      <a:r>
                        <a:rPr lang="en-GB" sz="1400"/>
                        <a:t>Maybe</a:t>
                      </a:r>
                      <a:endParaRPr sz="1400"/>
                    </a:p>
                  </a:txBody>
                  <a:tcPr marL="91425" marR="91425" marT="91425" marB="91425">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T w="12700" cap="flat" cmpd="sng" algn="ctr">
                      <a:solidFill>
                        <a:schemeClr val="tx1"/>
                      </a:solidFill>
                      <a:prstDash val="solid"/>
                      <a:round/>
                      <a:headEnd type="none" w="med" len="med"/>
                      <a:tailEnd type="none" w="med" len="med"/>
                    </a:lnT>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87716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 Testing</a:t>
            </a:r>
            <a:endParaRPr/>
          </a:p>
        </p:txBody>
      </p:sp>
      <p:graphicFrame>
        <p:nvGraphicFramePr>
          <p:cNvPr id="234" name="Google Shape;234;p41"/>
          <p:cNvGraphicFramePr/>
          <p:nvPr>
            <p:extLst>
              <p:ext uri="{D42A27DB-BD31-4B8C-83A1-F6EECF244321}">
                <p14:modId xmlns:p14="http://schemas.microsoft.com/office/powerpoint/2010/main" val="1228803186"/>
              </p:ext>
            </p:extLst>
          </p:nvPr>
        </p:nvGraphicFramePr>
        <p:xfrm>
          <a:off x="76350" y="1737600"/>
          <a:ext cx="8965425" cy="2590620"/>
        </p:xfrm>
        <a:graphic>
          <a:graphicData uri="http://schemas.openxmlformats.org/drawingml/2006/table">
            <a:tbl>
              <a:tblPr firstRow="1">
                <a:noFill/>
                <a:tableStyleId>{5EAEDC30-C40E-467B-A5C4-9F2016585EB0}</a:tableStyleId>
              </a:tblPr>
              <a:tblGrid>
                <a:gridCol w="1280775">
                  <a:extLst>
                    <a:ext uri="{9D8B030D-6E8A-4147-A177-3AD203B41FA5}">
                      <a16:colId xmlns:a16="http://schemas.microsoft.com/office/drawing/2014/main" val="20000"/>
                    </a:ext>
                  </a:extLst>
                </a:gridCol>
                <a:gridCol w="1280775">
                  <a:extLst>
                    <a:ext uri="{9D8B030D-6E8A-4147-A177-3AD203B41FA5}">
                      <a16:colId xmlns:a16="http://schemas.microsoft.com/office/drawing/2014/main" val="20001"/>
                    </a:ext>
                  </a:extLst>
                </a:gridCol>
                <a:gridCol w="950525">
                  <a:extLst>
                    <a:ext uri="{9D8B030D-6E8A-4147-A177-3AD203B41FA5}">
                      <a16:colId xmlns:a16="http://schemas.microsoft.com/office/drawing/2014/main" val="20002"/>
                    </a:ext>
                  </a:extLst>
                </a:gridCol>
                <a:gridCol w="1693575">
                  <a:extLst>
                    <a:ext uri="{9D8B030D-6E8A-4147-A177-3AD203B41FA5}">
                      <a16:colId xmlns:a16="http://schemas.microsoft.com/office/drawing/2014/main" val="20003"/>
                    </a:ext>
                  </a:extLst>
                </a:gridCol>
                <a:gridCol w="1297300">
                  <a:extLst>
                    <a:ext uri="{9D8B030D-6E8A-4147-A177-3AD203B41FA5}">
                      <a16:colId xmlns:a16="http://schemas.microsoft.com/office/drawing/2014/main" val="20004"/>
                    </a:ext>
                  </a:extLst>
                </a:gridCol>
                <a:gridCol w="736125">
                  <a:extLst>
                    <a:ext uri="{9D8B030D-6E8A-4147-A177-3AD203B41FA5}">
                      <a16:colId xmlns:a16="http://schemas.microsoft.com/office/drawing/2014/main" val="20005"/>
                    </a:ext>
                  </a:extLst>
                </a:gridCol>
                <a:gridCol w="17263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GB" sz="1400" b="1"/>
                        <a:t>Purpose</a:t>
                      </a:r>
                      <a:endParaRPr sz="1400" b="1"/>
                    </a:p>
                  </a:txBody>
                  <a:tcPr marL="91425" marR="91425" marT="91425" marB="91425"/>
                </a:tc>
                <a:tc>
                  <a:txBody>
                    <a:bodyPr/>
                    <a:lstStyle/>
                    <a:p>
                      <a:pPr marL="0" lvl="0" indent="0" algn="l" rtl="0">
                        <a:spcBef>
                          <a:spcPts val="0"/>
                        </a:spcBef>
                        <a:spcAft>
                          <a:spcPts val="0"/>
                        </a:spcAft>
                        <a:buNone/>
                      </a:pPr>
                      <a:r>
                        <a:rPr lang="en-GB" sz="1400"/>
                        <a:t>Anonymity</a:t>
                      </a:r>
                      <a:endParaRPr sz="1400"/>
                    </a:p>
                  </a:txBody>
                  <a:tcPr marL="91425" marR="91425" marT="91425" marB="91425"/>
                </a:tc>
                <a:tc>
                  <a:txBody>
                    <a:bodyPr/>
                    <a:lstStyle/>
                    <a:p>
                      <a:pPr marL="0" lvl="0" indent="0" algn="l" rtl="0">
                        <a:spcBef>
                          <a:spcPts val="0"/>
                        </a:spcBef>
                        <a:spcAft>
                          <a:spcPts val="0"/>
                        </a:spcAft>
                        <a:buNone/>
                      </a:pPr>
                      <a:r>
                        <a:rPr lang="en-GB" sz="1400"/>
                        <a:t>Structure</a:t>
                      </a:r>
                      <a:endParaRPr sz="1400"/>
                    </a:p>
                  </a:txBody>
                  <a:tcPr marL="91425" marR="91425" marT="91425" marB="91425"/>
                </a:tc>
                <a:tc>
                  <a:txBody>
                    <a:bodyPr/>
                    <a:lstStyle/>
                    <a:p>
                      <a:pPr marL="0" lvl="0" indent="0" algn="l" rtl="0">
                        <a:spcBef>
                          <a:spcPts val="0"/>
                        </a:spcBef>
                        <a:spcAft>
                          <a:spcPts val="0"/>
                        </a:spcAft>
                        <a:buNone/>
                      </a:pPr>
                      <a:r>
                        <a:rPr lang="en-GB" sz="1400"/>
                        <a:t>Indistinguishability</a:t>
                      </a:r>
                      <a:endParaRPr sz="1400"/>
                    </a:p>
                  </a:txBody>
                  <a:tcPr marL="91425" marR="91425" marT="91425" marB="91425"/>
                </a:tc>
                <a:tc>
                  <a:txBody>
                    <a:bodyPr/>
                    <a:lstStyle/>
                    <a:p>
                      <a:pPr marL="0" lvl="0" indent="0" algn="l" rtl="0">
                        <a:spcBef>
                          <a:spcPts val="0"/>
                        </a:spcBef>
                        <a:spcAft>
                          <a:spcPts val="0"/>
                        </a:spcAft>
                        <a:buNone/>
                      </a:pPr>
                      <a:r>
                        <a:rPr lang="en-GB" sz="1400"/>
                        <a:t>Relationships</a:t>
                      </a:r>
                      <a:endParaRPr sz="1400"/>
                    </a:p>
                  </a:txBody>
                  <a:tcPr marL="91425" marR="91425" marT="91425" marB="91425"/>
                </a:tc>
                <a:tc>
                  <a:txBody>
                    <a:bodyPr/>
                    <a:lstStyle/>
                    <a:p>
                      <a:pPr marL="0" lvl="0" indent="0" algn="l" rtl="0">
                        <a:spcBef>
                          <a:spcPts val="0"/>
                        </a:spcBef>
                        <a:spcAft>
                          <a:spcPts val="0"/>
                        </a:spcAft>
                        <a:buNone/>
                      </a:pPr>
                      <a:r>
                        <a:rPr lang="en-GB" sz="1400"/>
                        <a:t>Size</a:t>
                      </a:r>
                      <a:endParaRPr sz="1400"/>
                    </a:p>
                  </a:txBody>
                  <a:tcPr marL="91425" marR="91425" marT="91425" marB="91425"/>
                </a:tc>
                <a:tc>
                  <a:txBody>
                    <a:bodyPr/>
                    <a:lstStyle/>
                    <a:p>
                      <a:pPr marL="0" lvl="0" indent="0" algn="l" rtl="0">
                        <a:spcBef>
                          <a:spcPts val="0"/>
                        </a:spcBef>
                        <a:spcAft>
                          <a:spcPts val="0"/>
                        </a:spcAft>
                        <a:buNone/>
                      </a:pPr>
                      <a:r>
                        <a:rPr lang="en-GB" sz="1400"/>
                        <a:t>Documentation</a:t>
                      </a:r>
                      <a:endParaRPr sz="14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400"/>
                        <a:t>Machine Learning</a:t>
                      </a:r>
                      <a:endParaRPr sz="1400"/>
                    </a:p>
                  </a:txBody>
                  <a:tcPr marL="91425" marR="91425" marT="91425" marB="91425"/>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400"/>
                        <a:t>Analysis</a:t>
                      </a:r>
                      <a:endParaRPr sz="1400"/>
                    </a:p>
                  </a:txBody>
                  <a:tcPr marL="91425" marR="91425" marT="91425" marB="91425"/>
                </a:tc>
                <a:tc>
                  <a:txBody>
                    <a:bodyPr/>
                    <a:lstStyle/>
                    <a:p>
                      <a:pPr marL="0" lvl="0" indent="0" algn="l" rtl="0">
                        <a:spcBef>
                          <a:spcPts val="0"/>
                        </a:spcBef>
                        <a:spcAft>
                          <a:spcPts val="0"/>
                        </a:spcAft>
                        <a:buNone/>
                      </a:pPr>
                      <a:r>
                        <a:rPr lang="en-GB" sz="1400"/>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Yes</a:t>
                      </a:r>
                      <a:endParaRPr sz="1400"/>
                    </a:p>
                  </a:txBody>
                  <a:tcPr marL="91425" marR="91425" marT="91425" marB="91425">
                    <a:solidFill>
                      <a:srgbClr val="D9EAD3"/>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400"/>
                        <a:t>Recruitment</a:t>
                      </a:r>
                      <a:endParaRPr sz="1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None/>
                      </a:pPr>
                      <a:r>
                        <a:rPr lang="en-GB" sz="1400"/>
                        <a:t>No</a:t>
                      </a:r>
                      <a:endParaRPr sz="1400"/>
                    </a:p>
                  </a:txBody>
                  <a:tcPr marL="91425" marR="91425" marT="91425" marB="91425">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solidFill>
                      <a:srgbClr val="FFF2CC"/>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400"/>
                        <a:t>Showcase</a:t>
                      </a:r>
                      <a:endParaRPr sz="1400"/>
                    </a:p>
                  </a:txBody>
                  <a:tcPr marL="91425" marR="91425" marT="91425" marB="91425">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No</a:t>
                      </a:r>
                      <a:endParaRPr sz="1400"/>
                    </a:p>
                  </a:txBody>
                  <a:tcPr marL="91425" marR="91425" marT="91425" marB="91425">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Maybe</a:t>
                      </a:r>
                      <a:endParaRPr lang="en-GB" sz="1400"/>
                    </a:p>
                  </a:txBody>
                  <a:tcPr marL="91425" marR="91425" marT="91425" marB="91425">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a:solidFill>
                            <a:schemeClr val="dk1"/>
                          </a:solidFill>
                        </a:rPr>
                        <a:t>Yes</a:t>
                      </a:r>
                      <a:endParaRPr sz="1400"/>
                    </a:p>
                  </a:txBody>
                  <a:tcPr marL="91425" marR="91425" marT="91425" marB="91425">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400" b="1"/>
                        <a:t>Testing</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No</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None/>
                      </a:pPr>
                      <a:r>
                        <a:rPr lang="en-GB" sz="1400" b="1"/>
                        <a:t>Maybe</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No</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400" b="1">
                          <a:solidFill>
                            <a:schemeClr val="dk1"/>
                          </a:solidFill>
                        </a:rPr>
                        <a:t>Yes</a:t>
                      </a:r>
                      <a:endParaRPr sz="14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18647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to synthesize</a:t>
            </a:r>
            <a:endParaRPr/>
          </a:p>
        </p:txBody>
      </p:sp>
      <p:pic>
        <p:nvPicPr>
          <p:cNvPr id="4098" name="Picture 2" descr="Person Holding Glass Flasks">
            <a:extLst>
              <a:ext uri="{FF2B5EF4-FFF2-40B4-BE49-F238E27FC236}">
                <a16:creationId xmlns:a16="http://schemas.microsoft.com/office/drawing/2014/main" id="{4C96594B-3301-4C0E-B817-49FB85EAC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610" y="1504660"/>
            <a:ext cx="4786779" cy="319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82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329613"/>
            <a:ext cx="7560840" cy="1080119"/>
          </a:xfrm>
        </p:spPr>
        <p:txBody>
          <a:bodyPr>
            <a:noAutofit/>
          </a:bodyPr>
          <a:lstStyle/>
          <a:p>
            <a:r>
              <a:rPr lang="en-GB" sz="4500"/>
              <a:t>Synthetic Data – Purposes &amp; Benefits</a:t>
            </a:r>
          </a:p>
        </p:txBody>
      </p:sp>
      <p:sp>
        <p:nvSpPr>
          <p:cNvPr id="3" name="Subtitle 2"/>
          <p:cNvSpPr>
            <a:spLocks noGrp="1"/>
          </p:cNvSpPr>
          <p:nvPr>
            <p:ph type="subTitle" idx="1"/>
          </p:nvPr>
        </p:nvSpPr>
        <p:spPr/>
        <p:txBody>
          <a:bodyPr/>
          <a:lstStyle/>
          <a:p>
            <a:r>
              <a:rPr lang="en-GB"/>
              <a:t>Joseph Allen</a:t>
            </a:r>
          </a:p>
          <a:p>
            <a:r>
              <a:rPr lang="en-GB"/>
              <a:t>Research Associate at the University of Manchester</a:t>
            </a:r>
          </a:p>
          <a:p>
            <a:r>
              <a:rPr lang="en-GB"/>
              <a:t>Email: joseph.allen@manchester.ac.uk</a:t>
            </a:r>
          </a:p>
        </p:txBody>
      </p:sp>
      <p:sp>
        <p:nvSpPr>
          <p:cNvPr id="5" name="Rectangle 4"/>
          <p:cNvSpPr/>
          <p:nvPr/>
        </p:nvSpPr>
        <p:spPr>
          <a:xfrm>
            <a:off x="349537" y="4677984"/>
            <a:ext cx="5050904" cy="196208"/>
          </a:xfrm>
          <a:prstGeom prst="rect">
            <a:avLst/>
          </a:prstGeom>
        </p:spPr>
        <p:txBody>
          <a:bodyPr wrap="square">
            <a:spAutoFit/>
          </a:bodyPr>
          <a:lstStyle/>
          <a:p>
            <a:r>
              <a:rPr lang="en-GB" sz="675" kern="1200">
                <a:solidFill>
                  <a:prstClr val="black"/>
                </a:solidFill>
                <a:latin typeface="Arial" panose="020B0604020202020204" pitchFamily="34" charset="0"/>
                <a:ea typeface="+mn-ea"/>
                <a:cs typeface="Arial" panose="020B0604020202020204" pitchFamily="34" charset="0"/>
              </a:rPr>
              <a:t>Copyright © 2021 UK Data Service. Created by Computational Social Science, University of Manchester</a:t>
            </a:r>
            <a:endParaRPr lang="en-GB" sz="675"/>
          </a:p>
        </p:txBody>
      </p:sp>
    </p:spTree>
    <p:extLst>
      <p:ext uri="{BB962C8B-B14F-4D97-AF65-F5344CB8AC3E}">
        <p14:creationId xmlns:p14="http://schemas.microsoft.com/office/powerpoint/2010/main" val="3022452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Making Synthetic data </a:t>
            </a:r>
            <a:endParaRPr/>
          </a:p>
        </p:txBody>
      </p:sp>
      <p:sp>
        <p:nvSpPr>
          <p:cNvPr id="240" name="Google Shape;24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a:t>Machine Learning - Advanced ML with privacy measures.</a:t>
            </a:r>
            <a:endParaRPr sz="2400"/>
          </a:p>
          <a:p>
            <a:pPr marL="457200" lvl="0" indent="-342900" algn="l" rtl="0">
              <a:spcBef>
                <a:spcPts val="0"/>
              </a:spcBef>
              <a:spcAft>
                <a:spcPts val="0"/>
              </a:spcAft>
              <a:buSzPts val="1800"/>
              <a:buChar char="●"/>
            </a:pPr>
            <a:r>
              <a:rPr lang="en-GB" sz="2400"/>
              <a:t>Analysis - Masking, resampling and noise at scale.</a:t>
            </a:r>
            <a:endParaRPr sz="2400"/>
          </a:p>
          <a:p>
            <a:pPr marL="457200" lvl="0" indent="-342900" algn="l" rtl="0">
              <a:spcBef>
                <a:spcPts val="0"/>
              </a:spcBef>
              <a:spcAft>
                <a:spcPts val="0"/>
              </a:spcAft>
              <a:buSzPts val="1800"/>
              <a:buChar char="●"/>
            </a:pPr>
            <a:r>
              <a:rPr lang="en-GB" sz="2400"/>
              <a:t>Recruitment - Masking, resampling and noise at scale. </a:t>
            </a:r>
            <a:endParaRPr sz="2400"/>
          </a:p>
          <a:p>
            <a:pPr marL="457200" lvl="0" indent="-342900" algn="l" rtl="0">
              <a:spcBef>
                <a:spcPts val="0"/>
              </a:spcBef>
              <a:spcAft>
                <a:spcPts val="0"/>
              </a:spcAft>
              <a:buSzPts val="1800"/>
              <a:buChar char="●"/>
            </a:pPr>
            <a:r>
              <a:rPr lang="en-GB" sz="2400"/>
              <a:t>Showcase - Can be handmade.</a:t>
            </a:r>
            <a:endParaRPr sz="2400"/>
          </a:p>
          <a:p>
            <a:pPr marL="457200" lvl="0" indent="-342900" algn="l" rtl="0">
              <a:spcBef>
                <a:spcPts val="0"/>
              </a:spcBef>
              <a:spcAft>
                <a:spcPts val="0"/>
              </a:spcAft>
              <a:buSzPts val="1800"/>
              <a:buChar char="●"/>
            </a:pPr>
            <a:r>
              <a:rPr lang="en-GB" sz="2400"/>
              <a:t>Testing - Generated real-time by a data generation library.</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246" name="Google Shape;246;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a:t>Synthetic data can create sensitive data, minus the sensitivities.</a:t>
            </a:r>
            <a:endParaRPr sz="2400"/>
          </a:p>
          <a:p>
            <a:pPr marL="457200" lvl="0" indent="-342900" algn="l" rtl="0">
              <a:spcBef>
                <a:spcPts val="0"/>
              </a:spcBef>
              <a:spcAft>
                <a:spcPts val="0"/>
              </a:spcAft>
              <a:buSzPts val="1800"/>
              <a:buChar char="●"/>
            </a:pPr>
            <a:r>
              <a:rPr lang="en-GB" sz="2400"/>
              <a:t>Synthetic data can be used as a legitimate part of your research.</a:t>
            </a:r>
            <a:endParaRPr sz="2400"/>
          </a:p>
          <a:p>
            <a:pPr marL="457200" lvl="0" indent="-342900" algn="l" rtl="0">
              <a:spcBef>
                <a:spcPts val="0"/>
              </a:spcBef>
              <a:spcAft>
                <a:spcPts val="0"/>
              </a:spcAft>
              <a:buSzPts val="1800"/>
              <a:buChar char="●"/>
            </a:pPr>
            <a:r>
              <a:rPr lang="en-GB" sz="2400"/>
              <a:t>Synthetic data can make your work more reproducible, extendable and verifiable.</a:t>
            </a:r>
            <a:endParaRPr sz="2400"/>
          </a:p>
          <a:p>
            <a:pPr marL="457200" lvl="0" indent="-342900" algn="l" rtl="0">
              <a:spcBef>
                <a:spcPts val="0"/>
              </a:spcBef>
              <a:spcAft>
                <a:spcPts val="0"/>
              </a:spcAft>
              <a:buSzPts val="1800"/>
              <a:buChar char="●"/>
            </a:pPr>
            <a:r>
              <a:rPr lang="en-GB" sz="2400"/>
              <a:t>We could use synthetic data to improve our model accuracy, make our data open and realistically test our code.</a:t>
            </a:r>
            <a:endParaRPr sz="2400"/>
          </a:p>
          <a:p>
            <a:pPr marL="0" lvl="0" indent="0" algn="l" rtl="0">
              <a:spcBef>
                <a:spcPts val="1600"/>
              </a:spcBef>
              <a:spcAft>
                <a:spcPts val="1600"/>
              </a:spcAft>
              <a:buNone/>
            </a:pP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B924-5E40-4747-98C8-96A7E9A1F44A}"/>
              </a:ext>
            </a:extLst>
          </p:cNvPr>
          <p:cNvSpPr>
            <a:spLocks noGrp="1"/>
          </p:cNvSpPr>
          <p:nvPr>
            <p:ph type="title"/>
          </p:nvPr>
        </p:nvSpPr>
        <p:spPr/>
        <p:txBody>
          <a:bodyPr/>
          <a:lstStyle/>
          <a:p>
            <a:r>
              <a:rPr lang="en-GB"/>
              <a:t>Evaluation</a:t>
            </a:r>
            <a:endParaRPr lang="en-IE"/>
          </a:p>
        </p:txBody>
      </p:sp>
      <p:pic>
        <p:nvPicPr>
          <p:cNvPr id="1026" name="Picture 2" descr="Graphical user interface, application&#10;&#10;Description automatically generated">
            <a:extLst>
              <a:ext uri="{FF2B5EF4-FFF2-40B4-BE49-F238E27FC236}">
                <a16:creationId xmlns:a16="http://schemas.microsoft.com/office/drawing/2014/main" id="{90808233-1764-4624-9DE8-945B8812B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7" y="1176338"/>
            <a:ext cx="4962525"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957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Reading</a:t>
            </a:r>
            <a:endParaRPr/>
          </a:p>
        </p:txBody>
      </p:sp>
      <p:sp>
        <p:nvSpPr>
          <p:cNvPr id="252" name="Google Shape;252;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a:t>Data in Government Blog                                            </a:t>
            </a:r>
            <a:r>
              <a:rPr lang="en-GB" sz="2400" u="sng">
                <a:solidFill>
                  <a:schemeClr val="hlink"/>
                </a:solidFill>
                <a:hlinkClick r:id="rId3"/>
              </a:rPr>
              <a:t>tinyurl.com/Synth-</a:t>
            </a:r>
            <a:r>
              <a:rPr lang="en-GB" sz="2400" u="sng" err="1">
                <a:solidFill>
                  <a:schemeClr val="hlink"/>
                </a:solidFill>
                <a:hlinkClick r:id="rId3"/>
              </a:rPr>
              <a:t>DataInGov</a:t>
            </a:r>
            <a:endParaRPr sz="2400"/>
          </a:p>
          <a:p>
            <a:pPr marL="457200" lvl="0" indent="-342900" algn="l" rtl="0">
              <a:spcBef>
                <a:spcPts val="1600"/>
              </a:spcBef>
              <a:spcAft>
                <a:spcPts val="0"/>
              </a:spcAft>
              <a:buSzPts val="1800"/>
              <a:buChar char="●"/>
            </a:pPr>
            <a:r>
              <a:rPr lang="en-GB" sz="2400"/>
              <a:t>The unreasonable effectiveness of synthetic data with Daeil Kim </a:t>
            </a:r>
            <a:r>
              <a:rPr lang="en-GB" sz="2400" u="sng">
                <a:solidFill>
                  <a:schemeClr val="hlink"/>
                </a:solidFill>
                <a:hlinkClick r:id="rId4"/>
              </a:rPr>
              <a:t>tinyurl.com/Synth-Podcast</a:t>
            </a:r>
            <a:endParaRPr sz="2400"/>
          </a:p>
          <a:p>
            <a:pPr marL="457200" lvl="0" indent="-342900" algn="l" rtl="0">
              <a:spcBef>
                <a:spcPts val="1600"/>
              </a:spcBef>
              <a:spcAft>
                <a:spcPts val="1600"/>
              </a:spcAft>
              <a:buSzPts val="1800"/>
              <a:buChar char="●"/>
            </a:pPr>
            <a:r>
              <a:rPr lang="en-GB" sz="2400"/>
              <a:t>Medium article this webinar is based on                   </a:t>
            </a:r>
            <a:r>
              <a:rPr lang="en-GB" sz="2400" u="sng">
                <a:solidFill>
                  <a:schemeClr val="hlink"/>
                </a:solidFill>
                <a:hlinkClick r:id="rId5"/>
              </a:rPr>
              <a:t>tinyurl.com/Synth-Blogpost</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51;p44">
            <a:extLst>
              <a:ext uri="{FF2B5EF4-FFF2-40B4-BE49-F238E27FC236}">
                <a16:creationId xmlns:a16="http://schemas.microsoft.com/office/drawing/2014/main" id="{ADD9E23A-17A8-422B-9C6B-A08DB49AE146}"/>
              </a:ext>
              <a:ext uri="{C183D7F6-B498-43B3-948B-1728B52AA6E4}">
                <adec:decorative xmlns:adec="http://schemas.microsoft.com/office/drawing/2017/decorative" val="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500"/>
              <a:t>Questions</a:t>
            </a:r>
            <a:endParaRPr sz="4500"/>
          </a:p>
        </p:txBody>
      </p:sp>
      <p:sp>
        <p:nvSpPr>
          <p:cNvPr id="2" name="Content Placeholder 1"/>
          <p:cNvSpPr>
            <a:spLocks noGrp="1"/>
          </p:cNvSpPr>
          <p:nvPr>
            <p:ph sz="quarter" idx="14"/>
          </p:nvPr>
        </p:nvSpPr>
        <p:spPr>
          <a:xfrm>
            <a:off x="467546" y="1815666"/>
            <a:ext cx="7946538" cy="432048"/>
          </a:xfrm>
        </p:spPr>
        <p:txBody>
          <a:bodyPr/>
          <a:lstStyle/>
          <a:p>
            <a:pPr marL="0" lvl="0" indent="0" algn="l" rtl="0">
              <a:spcBef>
                <a:spcPts val="0"/>
              </a:spcBef>
              <a:spcAft>
                <a:spcPts val="0"/>
              </a:spcAft>
              <a:buClr>
                <a:schemeClr val="dk1"/>
              </a:buClr>
              <a:buSzPts val="1100"/>
              <a:buFont typeface="Arial"/>
              <a:buNone/>
            </a:pPr>
            <a:r>
              <a:rPr lang="en-GB"/>
              <a:t>Contact me on Twitter </a:t>
            </a:r>
            <a:r>
              <a:rPr lang="en-GB" u="sng">
                <a:solidFill>
                  <a:schemeClr val="hlink"/>
                </a:solidFill>
                <a:hlinkClick r:id="rId3"/>
              </a:rPr>
              <a:t>twitter.com/JosephAllen1234</a:t>
            </a:r>
            <a:endParaRPr lang="en-GB"/>
          </a:p>
          <a:p>
            <a:pPr marL="0" lvl="0" indent="0" algn="l" rtl="0">
              <a:spcBef>
                <a:spcPts val="1600"/>
              </a:spcBef>
              <a:spcAft>
                <a:spcPts val="0"/>
              </a:spcAft>
              <a:buClr>
                <a:schemeClr val="dk1"/>
              </a:buClr>
              <a:buSzPts val="1100"/>
              <a:buFont typeface="Arial"/>
              <a:buNone/>
            </a:pPr>
            <a:r>
              <a:rPr lang="en-GB"/>
              <a:t>Contact the UK Data Service </a:t>
            </a:r>
            <a:r>
              <a:rPr lang="en-GB" u="sng">
                <a:solidFill>
                  <a:schemeClr val="hlink"/>
                </a:solidFill>
                <a:hlinkClick r:id="rId4"/>
              </a:rPr>
              <a:t>ukdataservice.ac.uk/about-us/contact</a:t>
            </a:r>
            <a:endParaRPr lang="en-GB"/>
          </a:p>
          <a:p>
            <a:endParaRPr lang="en-GB"/>
          </a:p>
        </p:txBody>
      </p:sp>
      <p:sp>
        <p:nvSpPr>
          <p:cNvPr id="3" name="Content Placeholder 2"/>
          <p:cNvSpPr>
            <a:spLocks noGrp="1"/>
          </p:cNvSpPr>
          <p:nvPr>
            <p:ph sz="quarter" idx="15"/>
          </p:nvPr>
        </p:nvSpPr>
        <p:spPr>
          <a:xfrm>
            <a:off x="478659" y="3532775"/>
            <a:ext cx="5040312" cy="432197"/>
          </a:xfrm>
        </p:spPr>
        <p:txBody>
          <a:bodyPr/>
          <a:lstStyle/>
          <a:p>
            <a:r>
              <a:rPr lang="en-GB">
                <a:solidFill>
                  <a:schemeClr val="tx1"/>
                </a:solidFill>
              </a:rPr>
              <a:t>Joseph Allen	</a:t>
            </a:r>
          </a:p>
        </p:txBody>
      </p:sp>
      <p:sp>
        <p:nvSpPr>
          <p:cNvPr id="4" name="Content Placeholder 3"/>
          <p:cNvSpPr>
            <a:spLocks noGrp="1"/>
          </p:cNvSpPr>
          <p:nvPr>
            <p:ph sz="quarter" idx="16"/>
          </p:nvPr>
        </p:nvSpPr>
        <p:spPr>
          <a:xfrm>
            <a:off x="468313" y="4028075"/>
            <a:ext cx="5040312" cy="540544"/>
          </a:xfrm>
        </p:spPr>
        <p:txBody>
          <a:bodyPr>
            <a:normAutofit fontScale="92500" lnSpcReduction="10000"/>
          </a:bodyPr>
          <a:lstStyle/>
          <a:p>
            <a:r>
              <a:rPr lang="en-GB">
                <a:solidFill>
                  <a:schemeClr val="tx1"/>
                </a:solidFill>
              </a:rPr>
              <a:t>Joseph.allen@manchester.ac.uk</a:t>
            </a:r>
          </a:p>
        </p:txBody>
      </p:sp>
    </p:spTree>
    <p:extLst>
      <p:ext uri="{BB962C8B-B14F-4D97-AF65-F5344CB8AC3E}">
        <p14:creationId xmlns:p14="http://schemas.microsoft.com/office/powerpoint/2010/main" val="190353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Webinar Overview</a:t>
            </a:r>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What is Synthetic Data?</a:t>
            </a:r>
            <a:endParaRPr/>
          </a:p>
          <a:p>
            <a:pPr marL="457200" lvl="0" indent="-342900" algn="l" rtl="0">
              <a:spcBef>
                <a:spcPts val="0"/>
              </a:spcBef>
              <a:spcAft>
                <a:spcPts val="0"/>
              </a:spcAft>
              <a:buSzPts val="1800"/>
              <a:buAutoNum type="arabicPeriod"/>
            </a:pPr>
            <a:r>
              <a:rPr lang="en-GB"/>
              <a:t>Why should we make synthetic data?</a:t>
            </a:r>
            <a:endParaRPr/>
          </a:p>
          <a:p>
            <a:pPr marL="457200" lvl="0" indent="-342900" algn="l" rtl="0">
              <a:spcBef>
                <a:spcPts val="0"/>
              </a:spcBef>
              <a:spcAft>
                <a:spcPts val="0"/>
              </a:spcAft>
              <a:buSzPts val="1800"/>
              <a:buAutoNum type="arabicPeriod"/>
            </a:pPr>
            <a:r>
              <a:rPr lang="en-GB"/>
              <a:t>Examples, benefits &amp; purposes of synthetic data.</a:t>
            </a:r>
            <a:endParaRPr/>
          </a:p>
          <a:p>
            <a:pPr marL="457200" lvl="0" indent="-342900" algn="l" rtl="0">
              <a:spcBef>
                <a:spcPts val="0"/>
              </a:spcBef>
              <a:spcAft>
                <a:spcPts val="0"/>
              </a:spcAft>
              <a:buSzPts val="1800"/>
              <a:buAutoNum type="arabicPeriod"/>
            </a:pPr>
            <a:r>
              <a:rPr lang="en-GB"/>
              <a:t>Features of synthetic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Webinar Structure</a:t>
            </a:r>
            <a:endParaRPr/>
          </a:p>
        </p:txBody>
      </p:sp>
      <p:sp>
        <p:nvSpPr>
          <p:cNvPr id="88" name="Google Shape;8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sz="2400"/>
              <a:t>Synthesis - Masking &amp; Redaction, April 14th.</a:t>
            </a:r>
            <a:endParaRPr sz="2400"/>
          </a:p>
          <a:p>
            <a:pPr marL="457200" lvl="0" indent="-342900" algn="l" rtl="0">
              <a:spcBef>
                <a:spcPts val="0"/>
              </a:spcBef>
              <a:spcAft>
                <a:spcPts val="0"/>
              </a:spcAft>
              <a:buSzPts val="1800"/>
              <a:buAutoNum type="arabicPeriod"/>
            </a:pPr>
            <a:r>
              <a:rPr lang="en-GB" sz="2400"/>
              <a:t>Synthesis - Coarsening &amp; Mimicking, April 21st.</a:t>
            </a:r>
            <a:endParaRPr sz="2400"/>
          </a:p>
          <a:p>
            <a:pPr marL="457200" lvl="0" indent="-342900" algn="l" rtl="0">
              <a:spcBef>
                <a:spcPts val="0"/>
              </a:spcBef>
              <a:spcAft>
                <a:spcPts val="0"/>
              </a:spcAft>
              <a:buSzPts val="1800"/>
              <a:buAutoNum type="arabicPeriod"/>
            </a:pPr>
            <a:r>
              <a:rPr lang="en-GB" sz="2400"/>
              <a:t>Synthesis - GANs, April 28th.</a:t>
            </a:r>
            <a:endParaRPr sz="2400"/>
          </a:p>
          <a:p>
            <a:pPr marL="457200" lvl="0" indent="-342900" algn="l" rtl="0">
              <a:spcBef>
                <a:spcPts val="0"/>
              </a:spcBef>
              <a:spcAft>
                <a:spcPts val="0"/>
              </a:spcAft>
              <a:buSzPts val="1800"/>
              <a:buAutoNum type="arabicPeriod"/>
            </a:pPr>
            <a:r>
              <a:rPr lang="en-GB" sz="2400"/>
              <a:t>Code Demo - Masking &amp; Redaction, May 12th.</a:t>
            </a:r>
            <a:endParaRPr sz="2400"/>
          </a:p>
          <a:p>
            <a:pPr marL="457200" lvl="0" indent="-342900" algn="l" rtl="0">
              <a:spcBef>
                <a:spcPts val="0"/>
              </a:spcBef>
              <a:spcAft>
                <a:spcPts val="0"/>
              </a:spcAft>
              <a:buSzPts val="1800"/>
              <a:buAutoNum type="arabicPeriod"/>
            </a:pPr>
            <a:r>
              <a:rPr lang="en-GB" sz="2400"/>
              <a:t>Code Demo - Coarsening &amp; Mimicking, May 19th.</a:t>
            </a:r>
            <a:endParaRPr sz="2400"/>
          </a:p>
          <a:p>
            <a:pPr marL="457200" lvl="0" indent="-342900" algn="l" rtl="0">
              <a:spcBef>
                <a:spcPts val="0"/>
              </a:spcBef>
              <a:spcAft>
                <a:spcPts val="0"/>
              </a:spcAft>
              <a:buSzPts val="1800"/>
              <a:buAutoNum type="arabicPeriod"/>
            </a:pPr>
            <a:r>
              <a:rPr lang="en-GB" sz="2400"/>
              <a:t>Code Demo - GANs, May 26th.</a:t>
            </a:r>
            <a:endParaRPr sz="2400"/>
          </a:p>
          <a:p>
            <a:pPr marL="0" lvl="0" indent="0" algn="l" rtl="0">
              <a:spcBef>
                <a:spcPts val="1600"/>
              </a:spcBef>
              <a:spcAft>
                <a:spcPts val="1600"/>
              </a:spcAft>
              <a:buNone/>
            </a:pP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Synthetic Data</a:t>
            </a:r>
            <a:endParaRPr/>
          </a:p>
        </p:txBody>
      </p:sp>
      <p:sp>
        <p:nvSpPr>
          <p:cNvPr id="94" name="Google Shape;94;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Data created that does not directly measure a </a:t>
            </a:r>
          </a:p>
          <a:p>
            <a:pPr marL="0" lvl="0" indent="0" algn="ctr" rtl="0">
              <a:spcBef>
                <a:spcPts val="0"/>
              </a:spcBef>
              <a:spcAft>
                <a:spcPts val="0"/>
              </a:spcAft>
              <a:buNone/>
            </a:pPr>
            <a:r>
              <a:rPr lang="en-GB"/>
              <a:t>real-world 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Examples - Lorem Ipsum</a:t>
            </a:r>
            <a:endParaRPr/>
          </a:p>
        </p:txBody>
      </p:sp>
      <p:pic>
        <p:nvPicPr>
          <p:cNvPr id="100" name="Google Shape;100;p20" descr="Lorem Ipsum placeholder text"/>
          <p:cNvPicPr preferRelativeResize="0"/>
          <p:nvPr/>
        </p:nvPicPr>
        <p:blipFill>
          <a:blip r:embed="rId3">
            <a:alphaModFix/>
          </a:blip>
          <a:stretch>
            <a:fillRect/>
          </a:stretch>
        </p:blipFill>
        <p:spPr>
          <a:xfrm>
            <a:off x="1743438" y="1369613"/>
            <a:ext cx="5657126" cy="24042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Examples - New Celebrities</a:t>
            </a:r>
            <a:endParaRPr/>
          </a:p>
        </p:txBody>
      </p:sp>
      <p:pic>
        <p:nvPicPr>
          <p:cNvPr id="106" name="Google Shape;106;p21" descr="A collage of a persons face&#10;&#10;Description automatically generated"/>
          <p:cNvPicPr preferRelativeResize="0"/>
          <p:nvPr/>
        </p:nvPicPr>
        <p:blipFill>
          <a:blip r:embed="rId3">
            <a:alphaModFix/>
          </a:blip>
          <a:stretch>
            <a:fillRect/>
          </a:stretch>
        </p:blipFill>
        <p:spPr>
          <a:xfrm>
            <a:off x="311700" y="1307512"/>
            <a:ext cx="7471946" cy="354532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2" ma:contentTypeDescription="Create a new document." ma:contentTypeScope="" ma:versionID="0fa676acea34f85b33eda98ec8b69cc0">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c0f5b59ac3ceff5367a6028a8a8c1a5f"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317A77-D2FE-4B65-90EE-F383E256385F}">
  <ds:schemaRefs>
    <ds:schemaRef ds:uri="1d2e6339-9963-4444-b0f2-be5dad007de0"/>
    <ds:schemaRef ds:uri="http://purl.org/dc/dcmitype/"/>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28b91107-4a81-451c-84f7-f52706813e2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4C3B0F7-3AA6-42D9-B21D-4BB3DCEA4E68}">
  <ds:schemaRefs>
    <ds:schemaRef ds:uri="1d2e6339-9963-4444-b0f2-be5dad007de0"/>
    <ds:schemaRef ds:uri="28b91107-4a81-451c-84f7-f52706813e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AA850B2-318A-46EA-A8A1-EA10F8C8FD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7330</Words>
  <Application>Microsoft Office PowerPoint</Application>
  <PresentationFormat>On-screen Show (16:9)</PresentationFormat>
  <Paragraphs>692</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Roboto</vt:lpstr>
      <vt:lpstr>Calibri</vt:lpstr>
      <vt:lpstr>-apple-system</vt:lpstr>
      <vt:lpstr>Arial</vt:lpstr>
      <vt:lpstr>Georgia</vt:lpstr>
      <vt:lpstr>Simple Light</vt:lpstr>
      <vt:lpstr>Can you hear us?</vt:lpstr>
      <vt:lpstr>If you can’t hear us</vt:lpstr>
      <vt:lpstr>Have questions?</vt:lpstr>
      <vt:lpstr>Synthetic Data – Purposes &amp; Benefits</vt:lpstr>
      <vt:lpstr>Webinar Overview</vt:lpstr>
      <vt:lpstr>Webinar Structure</vt:lpstr>
      <vt:lpstr>Synthetic Data</vt:lpstr>
      <vt:lpstr>Examples - Lorem Ipsum</vt:lpstr>
      <vt:lpstr>Examples - New Celebrities</vt:lpstr>
      <vt:lpstr>Examples - Random Numbers</vt:lpstr>
      <vt:lpstr>Synthetic Dice</vt:lpstr>
      <vt:lpstr>Why produce Synthetic Data?</vt:lpstr>
      <vt:lpstr>Difficulties - Relationships </vt:lpstr>
      <vt:lpstr>Difficulties – Personal Data</vt:lpstr>
      <vt:lpstr>Difficulties – Sensitive Data</vt:lpstr>
      <vt:lpstr>Warning</vt:lpstr>
      <vt:lpstr>Difficulties - Domain Knowledge</vt:lpstr>
      <vt:lpstr>What kind should I use?</vt:lpstr>
      <vt:lpstr>Should I use synthetic data?</vt:lpstr>
      <vt:lpstr>Anonymisation</vt:lpstr>
      <vt:lpstr>Anonymisation - GDPR</vt:lpstr>
      <vt:lpstr>Modelling</vt:lpstr>
      <vt:lpstr>Edge Cases </vt:lpstr>
      <vt:lpstr>Cost  </vt:lpstr>
      <vt:lpstr>Access   </vt:lpstr>
      <vt:lpstr>Testing – Student Results</vt:lpstr>
      <vt:lpstr>Testing a function</vt:lpstr>
      <vt:lpstr>Testing data generation</vt:lpstr>
      <vt:lpstr>Reasons not to make Synthetic Data</vt:lpstr>
      <vt:lpstr>Features of Synthetic data</vt:lpstr>
      <vt:lpstr>Common Purposes</vt:lpstr>
      <vt:lpstr>Features of each purpose?</vt:lpstr>
      <vt:lpstr>Features – Machine Learning</vt:lpstr>
      <vt:lpstr>Features - Analysis</vt:lpstr>
      <vt:lpstr>Recruitment - Example</vt:lpstr>
      <vt:lpstr>Features - Recruitment</vt:lpstr>
      <vt:lpstr>Features - Showcase</vt:lpstr>
      <vt:lpstr>Features - Testing</vt:lpstr>
      <vt:lpstr>How to synthesize</vt:lpstr>
      <vt:lpstr>Making Synthetic data </vt:lpstr>
      <vt:lpstr>Conclusion</vt:lpstr>
      <vt:lpstr>Evaluation</vt:lpstr>
      <vt:lpstr>Further Reading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you hear us?</dc:title>
  <cp:lastModifiedBy>Joseph Allen</cp:lastModifiedBy>
  <cp:revision>2</cp:revision>
  <dcterms:modified xsi:type="dcterms:W3CDTF">2021-04-29T13:16:01Z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ies>
</file>